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14"/>
  </p:notesMasterIdLst>
  <p:sldIdLst>
    <p:sldId id="256" r:id="rId2"/>
    <p:sldId id="257" r:id="rId3"/>
    <p:sldId id="267" r:id="rId4"/>
    <p:sldId id="266" r:id="rId5"/>
    <p:sldId id="264" r:id="rId6"/>
    <p:sldId id="262" r:id="rId7"/>
    <p:sldId id="258" r:id="rId8"/>
    <p:sldId id="259" r:id="rId9"/>
    <p:sldId id="260" r:id="rId10"/>
    <p:sldId id="261" r:id="rId11"/>
    <p:sldId id="265"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79" d="100"/>
          <a:sy n="79" d="100"/>
        </p:scale>
        <p:origin x="542"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7F47A1-CF5E-4197-A331-5CC6BF0D4875}"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53EB22A8-8AC7-400E-A7A7-87D29DC2BE93}">
      <dgm:prSet custT="1"/>
      <dgm:spPr/>
      <dgm:t>
        <a:bodyPr/>
        <a:lstStyle/>
        <a:p>
          <a:r>
            <a:rPr lang="en-US" sz="2800" dirty="0"/>
            <a:t>Canada New Import Tax </a:t>
          </a:r>
        </a:p>
        <a:p>
          <a:r>
            <a:rPr lang="en-US" sz="2800" dirty="0"/>
            <a:t>25% implemented by Executive Order on February 1, 2025 </a:t>
          </a:r>
          <a:r>
            <a:rPr lang="en-US" sz="2800" dirty="0">
              <a:solidFill>
                <a:srgbClr val="0070C0"/>
              </a:solidFill>
            </a:rPr>
            <a:t>deferred 30 days</a:t>
          </a:r>
          <a:endParaRPr lang="en-US" sz="2800" dirty="0"/>
        </a:p>
      </dgm:t>
    </dgm:pt>
    <dgm:pt modelId="{E056802E-3107-4814-BF68-F7BE0C834E38}" type="parTrans" cxnId="{8AD4458D-FFFF-4AAB-B882-9F7DC15A1875}">
      <dgm:prSet/>
      <dgm:spPr/>
      <dgm:t>
        <a:bodyPr/>
        <a:lstStyle/>
        <a:p>
          <a:endParaRPr lang="en-US"/>
        </a:p>
      </dgm:t>
    </dgm:pt>
    <dgm:pt modelId="{58A2B9F2-BA15-4D64-A391-98EDBA7FB584}" type="sibTrans" cxnId="{8AD4458D-FFFF-4AAB-B882-9F7DC15A1875}">
      <dgm:prSet/>
      <dgm:spPr/>
      <dgm:t>
        <a:bodyPr/>
        <a:lstStyle/>
        <a:p>
          <a:endParaRPr lang="en-US"/>
        </a:p>
      </dgm:t>
    </dgm:pt>
    <dgm:pt modelId="{58E77F64-0BF7-4D29-A720-909E01E72519}">
      <dgm:prSet custT="1"/>
      <dgm:spPr/>
      <dgm:t>
        <a:bodyPr/>
        <a:lstStyle/>
        <a:p>
          <a:r>
            <a:rPr lang="en-US" sz="2800" dirty="0"/>
            <a:t>Mexico New Import Tax </a:t>
          </a:r>
        </a:p>
        <a:p>
          <a:r>
            <a:rPr lang="en-US" sz="2800" dirty="0"/>
            <a:t>25% implemented by Executive Order on February 1, 2025, </a:t>
          </a:r>
          <a:r>
            <a:rPr lang="en-US" sz="2800" dirty="0">
              <a:solidFill>
                <a:srgbClr val="0070C0"/>
              </a:solidFill>
            </a:rPr>
            <a:t>deferred 30 days</a:t>
          </a:r>
        </a:p>
      </dgm:t>
    </dgm:pt>
    <dgm:pt modelId="{CAFFF8AE-AB1D-4124-BEF0-35BC0DB1CADC}" type="parTrans" cxnId="{6D7FC0A2-489E-4A92-A152-B48FCCD30DBA}">
      <dgm:prSet/>
      <dgm:spPr/>
      <dgm:t>
        <a:bodyPr/>
        <a:lstStyle/>
        <a:p>
          <a:endParaRPr lang="en-US"/>
        </a:p>
      </dgm:t>
    </dgm:pt>
    <dgm:pt modelId="{4FCD3C83-EA91-4653-8868-B68101E2BA39}" type="sibTrans" cxnId="{6D7FC0A2-489E-4A92-A152-B48FCCD30DBA}">
      <dgm:prSet/>
      <dgm:spPr/>
      <dgm:t>
        <a:bodyPr/>
        <a:lstStyle/>
        <a:p>
          <a:endParaRPr lang="en-US"/>
        </a:p>
      </dgm:t>
    </dgm:pt>
    <dgm:pt modelId="{DE18F938-275A-48F6-9503-55F10E8C4AE8}">
      <dgm:prSet custT="1"/>
      <dgm:spPr/>
      <dgm:t>
        <a:bodyPr/>
        <a:lstStyle/>
        <a:p>
          <a:r>
            <a:rPr lang="en-US" sz="2800" dirty="0"/>
            <a:t>China- New Import Tax</a:t>
          </a:r>
        </a:p>
        <a:p>
          <a:r>
            <a:rPr lang="en-US" sz="2800" dirty="0"/>
            <a:t>10% implemented by Executive Order on February 1, 2025 </a:t>
          </a:r>
        </a:p>
      </dgm:t>
    </dgm:pt>
    <dgm:pt modelId="{8653F1D2-9754-4678-B47E-DB0684953326}" type="parTrans" cxnId="{FD9CF87F-EF96-48D6-B215-4F553C197223}">
      <dgm:prSet/>
      <dgm:spPr/>
      <dgm:t>
        <a:bodyPr/>
        <a:lstStyle/>
        <a:p>
          <a:endParaRPr lang="en-US"/>
        </a:p>
      </dgm:t>
    </dgm:pt>
    <dgm:pt modelId="{38CE8E08-F2E3-4851-B4FA-255BEC3FD8A0}" type="sibTrans" cxnId="{FD9CF87F-EF96-48D6-B215-4F553C197223}">
      <dgm:prSet/>
      <dgm:spPr/>
      <dgm:t>
        <a:bodyPr/>
        <a:lstStyle/>
        <a:p>
          <a:endParaRPr lang="en-US"/>
        </a:p>
      </dgm:t>
    </dgm:pt>
    <dgm:pt modelId="{F349194D-E2D1-4C2F-B6BF-36386A0997C3}" type="pres">
      <dgm:prSet presAssocID="{A87F47A1-CF5E-4197-A331-5CC6BF0D4875}" presName="vert0" presStyleCnt="0">
        <dgm:presLayoutVars>
          <dgm:dir/>
          <dgm:animOne val="branch"/>
          <dgm:animLvl val="lvl"/>
        </dgm:presLayoutVars>
      </dgm:prSet>
      <dgm:spPr/>
    </dgm:pt>
    <dgm:pt modelId="{A96AE7D6-D9FD-437F-B73A-F50DE02E1579}" type="pres">
      <dgm:prSet presAssocID="{53EB22A8-8AC7-400E-A7A7-87D29DC2BE93}" presName="thickLine" presStyleLbl="alignNode1" presStyleIdx="0" presStyleCnt="3"/>
      <dgm:spPr/>
    </dgm:pt>
    <dgm:pt modelId="{BEBC1DD3-AE0B-4CC5-850B-8622DF0D1DFE}" type="pres">
      <dgm:prSet presAssocID="{53EB22A8-8AC7-400E-A7A7-87D29DC2BE93}" presName="horz1" presStyleCnt="0"/>
      <dgm:spPr/>
    </dgm:pt>
    <dgm:pt modelId="{F1E059CE-7A2E-4F13-8493-A20E95224581}" type="pres">
      <dgm:prSet presAssocID="{53EB22A8-8AC7-400E-A7A7-87D29DC2BE93}" presName="tx1" presStyleLbl="revTx" presStyleIdx="0" presStyleCnt="3"/>
      <dgm:spPr/>
    </dgm:pt>
    <dgm:pt modelId="{6AC2411A-40FE-4C8D-ADEF-71DF466BB573}" type="pres">
      <dgm:prSet presAssocID="{53EB22A8-8AC7-400E-A7A7-87D29DC2BE93}" presName="vert1" presStyleCnt="0"/>
      <dgm:spPr/>
    </dgm:pt>
    <dgm:pt modelId="{DEDCBA91-978B-4D2C-96AE-011C5CAA301D}" type="pres">
      <dgm:prSet presAssocID="{58E77F64-0BF7-4D29-A720-909E01E72519}" presName="thickLine" presStyleLbl="alignNode1" presStyleIdx="1" presStyleCnt="3"/>
      <dgm:spPr/>
    </dgm:pt>
    <dgm:pt modelId="{994B023E-3512-4EC6-9E7F-3BFC184D2E05}" type="pres">
      <dgm:prSet presAssocID="{58E77F64-0BF7-4D29-A720-909E01E72519}" presName="horz1" presStyleCnt="0"/>
      <dgm:spPr/>
    </dgm:pt>
    <dgm:pt modelId="{A31B41E6-C863-4563-AB6A-5F5942B65F20}" type="pres">
      <dgm:prSet presAssocID="{58E77F64-0BF7-4D29-A720-909E01E72519}" presName="tx1" presStyleLbl="revTx" presStyleIdx="1" presStyleCnt="3"/>
      <dgm:spPr/>
    </dgm:pt>
    <dgm:pt modelId="{B63FB001-3AB9-4588-B8CB-E46EE179B536}" type="pres">
      <dgm:prSet presAssocID="{58E77F64-0BF7-4D29-A720-909E01E72519}" presName="vert1" presStyleCnt="0"/>
      <dgm:spPr/>
    </dgm:pt>
    <dgm:pt modelId="{AB1617FC-6F1F-48C8-AE8E-ABBC2DFBF98F}" type="pres">
      <dgm:prSet presAssocID="{DE18F938-275A-48F6-9503-55F10E8C4AE8}" presName="thickLine" presStyleLbl="alignNode1" presStyleIdx="2" presStyleCnt="3"/>
      <dgm:spPr/>
    </dgm:pt>
    <dgm:pt modelId="{A539A3AA-E370-499D-9E06-87AA03F8DF2F}" type="pres">
      <dgm:prSet presAssocID="{DE18F938-275A-48F6-9503-55F10E8C4AE8}" presName="horz1" presStyleCnt="0"/>
      <dgm:spPr/>
    </dgm:pt>
    <dgm:pt modelId="{740E3B66-AA62-497D-8BE0-478E67E7C493}" type="pres">
      <dgm:prSet presAssocID="{DE18F938-275A-48F6-9503-55F10E8C4AE8}" presName="tx1" presStyleLbl="revTx" presStyleIdx="2" presStyleCnt="3"/>
      <dgm:spPr/>
    </dgm:pt>
    <dgm:pt modelId="{082425E6-30EE-4229-B344-BDBE677F354A}" type="pres">
      <dgm:prSet presAssocID="{DE18F938-275A-48F6-9503-55F10E8C4AE8}" presName="vert1" presStyleCnt="0"/>
      <dgm:spPr/>
    </dgm:pt>
  </dgm:ptLst>
  <dgm:cxnLst>
    <dgm:cxn modelId="{0B946842-A731-4C32-BF2B-DB0AA4620F48}" type="presOf" srcId="{58E77F64-0BF7-4D29-A720-909E01E72519}" destId="{A31B41E6-C863-4563-AB6A-5F5942B65F20}" srcOrd="0" destOrd="0" presId="urn:microsoft.com/office/officeart/2008/layout/LinedList"/>
    <dgm:cxn modelId="{FD9CF87F-EF96-48D6-B215-4F553C197223}" srcId="{A87F47A1-CF5E-4197-A331-5CC6BF0D4875}" destId="{DE18F938-275A-48F6-9503-55F10E8C4AE8}" srcOrd="2" destOrd="0" parTransId="{8653F1D2-9754-4678-B47E-DB0684953326}" sibTransId="{38CE8E08-F2E3-4851-B4FA-255BEC3FD8A0}"/>
    <dgm:cxn modelId="{8AD4458D-FFFF-4AAB-B882-9F7DC15A1875}" srcId="{A87F47A1-CF5E-4197-A331-5CC6BF0D4875}" destId="{53EB22A8-8AC7-400E-A7A7-87D29DC2BE93}" srcOrd="0" destOrd="0" parTransId="{E056802E-3107-4814-BF68-F7BE0C834E38}" sibTransId="{58A2B9F2-BA15-4D64-A391-98EDBA7FB584}"/>
    <dgm:cxn modelId="{6D7FC0A2-489E-4A92-A152-B48FCCD30DBA}" srcId="{A87F47A1-CF5E-4197-A331-5CC6BF0D4875}" destId="{58E77F64-0BF7-4D29-A720-909E01E72519}" srcOrd="1" destOrd="0" parTransId="{CAFFF8AE-AB1D-4124-BEF0-35BC0DB1CADC}" sibTransId="{4FCD3C83-EA91-4653-8868-B68101E2BA39}"/>
    <dgm:cxn modelId="{51D34DC0-C1C7-4E73-97CF-A8D60CBD695A}" type="presOf" srcId="{A87F47A1-CF5E-4197-A331-5CC6BF0D4875}" destId="{F349194D-E2D1-4C2F-B6BF-36386A0997C3}" srcOrd="0" destOrd="0" presId="urn:microsoft.com/office/officeart/2008/layout/LinedList"/>
    <dgm:cxn modelId="{692179C8-5561-481D-AEEF-848DBC4A1B96}" type="presOf" srcId="{DE18F938-275A-48F6-9503-55F10E8C4AE8}" destId="{740E3B66-AA62-497D-8BE0-478E67E7C493}" srcOrd="0" destOrd="0" presId="urn:microsoft.com/office/officeart/2008/layout/LinedList"/>
    <dgm:cxn modelId="{1D7E02E6-FDA5-43B7-8DA4-A717DB5085CE}" type="presOf" srcId="{53EB22A8-8AC7-400E-A7A7-87D29DC2BE93}" destId="{F1E059CE-7A2E-4F13-8493-A20E95224581}" srcOrd="0" destOrd="0" presId="urn:microsoft.com/office/officeart/2008/layout/LinedList"/>
    <dgm:cxn modelId="{3308471A-D9F4-4AC5-A040-ABC2E529CF4D}" type="presParOf" srcId="{F349194D-E2D1-4C2F-B6BF-36386A0997C3}" destId="{A96AE7D6-D9FD-437F-B73A-F50DE02E1579}" srcOrd="0" destOrd="0" presId="urn:microsoft.com/office/officeart/2008/layout/LinedList"/>
    <dgm:cxn modelId="{F1BF8D40-830C-45C3-9186-1C30F74C2E3D}" type="presParOf" srcId="{F349194D-E2D1-4C2F-B6BF-36386A0997C3}" destId="{BEBC1DD3-AE0B-4CC5-850B-8622DF0D1DFE}" srcOrd="1" destOrd="0" presId="urn:microsoft.com/office/officeart/2008/layout/LinedList"/>
    <dgm:cxn modelId="{9B71E798-E516-4F7A-9BBA-FB480E37761B}" type="presParOf" srcId="{BEBC1DD3-AE0B-4CC5-850B-8622DF0D1DFE}" destId="{F1E059CE-7A2E-4F13-8493-A20E95224581}" srcOrd="0" destOrd="0" presId="urn:microsoft.com/office/officeart/2008/layout/LinedList"/>
    <dgm:cxn modelId="{2F6C6382-A710-4158-A8B1-D9B99796656C}" type="presParOf" srcId="{BEBC1DD3-AE0B-4CC5-850B-8622DF0D1DFE}" destId="{6AC2411A-40FE-4C8D-ADEF-71DF466BB573}" srcOrd="1" destOrd="0" presId="urn:microsoft.com/office/officeart/2008/layout/LinedList"/>
    <dgm:cxn modelId="{0079376A-2558-4A2F-B366-73A3155EB423}" type="presParOf" srcId="{F349194D-E2D1-4C2F-B6BF-36386A0997C3}" destId="{DEDCBA91-978B-4D2C-96AE-011C5CAA301D}" srcOrd="2" destOrd="0" presId="urn:microsoft.com/office/officeart/2008/layout/LinedList"/>
    <dgm:cxn modelId="{2533E16C-2EA9-44DA-B522-6CC52A5D356B}" type="presParOf" srcId="{F349194D-E2D1-4C2F-B6BF-36386A0997C3}" destId="{994B023E-3512-4EC6-9E7F-3BFC184D2E05}" srcOrd="3" destOrd="0" presId="urn:microsoft.com/office/officeart/2008/layout/LinedList"/>
    <dgm:cxn modelId="{43BD1485-58D4-4046-B724-DDA77C8D13C0}" type="presParOf" srcId="{994B023E-3512-4EC6-9E7F-3BFC184D2E05}" destId="{A31B41E6-C863-4563-AB6A-5F5942B65F20}" srcOrd="0" destOrd="0" presId="urn:microsoft.com/office/officeart/2008/layout/LinedList"/>
    <dgm:cxn modelId="{87F75E3F-6CD1-403A-BB50-A5F55D0273D0}" type="presParOf" srcId="{994B023E-3512-4EC6-9E7F-3BFC184D2E05}" destId="{B63FB001-3AB9-4588-B8CB-E46EE179B536}" srcOrd="1" destOrd="0" presId="urn:microsoft.com/office/officeart/2008/layout/LinedList"/>
    <dgm:cxn modelId="{BF605B70-2926-47B1-BF59-81BD75441FA3}" type="presParOf" srcId="{F349194D-E2D1-4C2F-B6BF-36386A0997C3}" destId="{AB1617FC-6F1F-48C8-AE8E-ABBC2DFBF98F}" srcOrd="4" destOrd="0" presId="urn:microsoft.com/office/officeart/2008/layout/LinedList"/>
    <dgm:cxn modelId="{CCAAA214-9E04-44E5-B4E1-9403B9640B75}" type="presParOf" srcId="{F349194D-E2D1-4C2F-B6BF-36386A0997C3}" destId="{A539A3AA-E370-499D-9E06-87AA03F8DF2F}" srcOrd="5" destOrd="0" presId="urn:microsoft.com/office/officeart/2008/layout/LinedList"/>
    <dgm:cxn modelId="{3E3C7B0A-F2FE-4C68-9BFA-0A988E9DF71E}" type="presParOf" srcId="{A539A3AA-E370-499D-9E06-87AA03F8DF2F}" destId="{740E3B66-AA62-497D-8BE0-478E67E7C493}" srcOrd="0" destOrd="0" presId="urn:microsoft.com/office/officeart/2008/layout/LinedList"/>
    <dgm:cxn modelId="{AAAEB282-44E1-4F5A-A737-7249350FC6C2}" type="presParOf" srcId="{A539A3AA-E370-499D-9E06-87AA03F8DF2F}" destId="{082425E6-30EE-4229-B344-BDBE677F354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7F47A1-CF5E-4197-A331-5CC6BF0D4875}"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53EB22A8-8AC7-400E-A7A7-87D29DC2BE93}">
      <dgm:prSet custT="1"/>
      <dgm:spPr/>
      <dgm:t>
        <a:bodyPr/>
        <a:lstStyle/>
        <a:p>
          <a:r>
            <a:rPr lang="en-US" sz="3200" dirty="0"/>
            <a:t>China 301 Tax increase from 25% to 50%</a:t>
          </a:r>
        </a:p>
      </dgm:t>
    </dgm:pt>
    <dgm:pt modelId="{E056802E-3107-4814-BF68-F7BE0C834E38}" type="parTrans" cxnId="{8AD4458D-FFFF-4AAB-B882-9F7DC15A1875}">
      <dgm:prSet/>
      <dgm:spPr/>
      <dgm:t>
        <a:bodyPr/>
        <a:lstStyle/>
        <a:p>
          <a:endParaRPr lang="en-US"/>
        </a:p>
      </dgm:t>
    </dgm:pt>
    <dgm:pt modelId="{58A2B9F2-BA15-4D64-A391-98EDBA7FB584}" type="sibTrans" cxnId="{8AD4458D-FFFF-4AAB-B882-9F7DC15A1875}">
      <dgm:prSet/>
      <dgm:spPr/>
      <dgm:t>
        <a:bodyPr/>
        <a:lstStyle/>
        <a:p>
          <a:endParaRPr lang="en-US"/>
        </a:p>
      </dgm:t>
    </dgm:pt>
    <dgm:pt modelId="{58E77F64-0BF7-4D29-A720-909E01E72519}">
      <dgm:prSet custT="1"/>
      <dgm:spPr/>
      <dgm:t>
        <a:bodyPr/>
        <a:lstStyle/>
        <a:p>
          <a:r>
            <a:rPr lang="en-US" sz="3200" dirty="0"/>
            <a:t>Universal Tax implementation of 10%-20% of import value</a:t>
          </a:r>
        </a:p>
      </dgm:t>
    </dgm:pt>
    <dgm:pt modelId="{CAFFF8AE-AB1D-4124-BEF0-35BC0DB1CADC}" type="parTrans" cxnId="{6D7FC0A2-489E-4A92-A152-B48FCCD30DBA}">
      <dgm:prSet/>
      <dgm:spPr/>
      <dgm:t>
        <a:bodyPr/>
        <a:lstStyle/>
        <a:p>
          <a:endParaRPr lang="en-US"/>
        </a:p>
      </dgm:t>
    </dgm:pt>
    <dgm:pt modelId="{4FCD3C83-EA91-4653-8868-B68101E2BA39}" type="sibTrans" cxnId="{6D7FC0A2-489E-4A92-A152-B48FCCD30DBA}">
      <dgm:prSet/>
      <dgm:spPr/>
      <dgm:t>
        <a:bodyPr/>
        <a:lstStyle/>
        <a:p>
          <a:endParaRPr lang="en-US"/>
        </a:p>
      </dgm:t>
    </dgm:pt>
    <dgm:pt modelId="{DE18F938-275A-48F6-9503-55F10E8C4AE8}">
      <dgm:prSet custT="1"/>
      <dgm:spPr/>
      <dgm:t>
        <a:bodyPr/>
        <a:lstStyle/>
        <a:p>
          <a:r>
            <a:rPr lang="en-US" sz="3200" dirty="0"/>
            <a:t>New division of Department of Treasury –External Revenue Service </a:t>
          </a:r>
        </a:p>
      </dgm:t>
    </dgm:pt>
    <dgm:pt modelId="{8653F1D2-9754-4678-B47E-DB0684953326}" type="parTrans" cxnId="{FD9CF87F-EF96-48D6-B215-4F553C197223}">
      <dgm:prSet/>
      <dgm:spPr/>
      <dgm:t>
        <a:bodyPr/>
        <a:lstStyle/>
        <a:p>
          <a:endParaRPr lang="en-US"/>
        </a:p>
      </dgm:t>
    </dgm:pt>
    <dgm:pt modelId="{38CE8E08-F2E3-4851-B4FA-255BEC3FD8A0}" type="sibTrans" cxnId="{FD9CF87F-EF96-48D6-B215-4F553C197223}">
      <dgm:prSet/>
      <dgm:spPr/>
      <dgm:t>
        <a:bodyPr/>
        <a:lstStyle/>
        <a:p>
          <a:endParaRPr lang="en-US"/>
        </a:p>
      </dgm:t>
    </dgm:pt>
    <dgm:pt modelId="{F349194D-E2D1-4C2F-B6BF-36386A0997C3}" type="pres">
      <dgm:prSet presAssocID="{A87F47A1-CF5E-4197-A331-5CC6BF0D4875}" presName="vert0" presStyleCnt="0">
        <dgm:presLayoutVars>
          <dgm:dir/>
          <dgm:animOne val="branch"/>
          <dgm:animLvl val="lvl"/>
        </dgm:presLayoutVars>
      </dgm:prSet>
      <dgm:spPr/>
    </dgm:pt>
    <dgm:pt modelId="{A96AE7D6-D9FD-437F-B73A-F50DE02E1579}" type="pres">
      <dgm:prSet presAssocID="{53EB22A8-8AC7-400E-A7A7-87D29DC2BE93}" presName="thickLine" presStyleLbl="alignNode1" presStyleIdx="0" presStyleCnt="3"/>
      <dgm:spPr/>
    </dgm:pt>
    <dgm:pt modelId="{BEBC1DD3-AE0B-4CC5-850B-8622DF0D1DFE}" type="pres">
      <dgm:prSet presAssocID="{53EB22A8-8AC7-400E-A7A7-87D29DC2BE93}" presName="horz1" presStyleCnt="0"/>
      <dgm:spPr/>
    </dgm:pt>
    <dgm:pt modelId="{F1E059CE-7A2E-4F13-8493-A20E95224581}" type="pres">
      <dgm:prSet presAssocID="{53EB22A8-8AC7-400E-A7A7-87D29DC2BE93}" presName="tx1" presStyleLbl="revTx" presStyleIdx="0" presStyleCnt="3"/>
      <dgm:spPr/>
    </dgm:pt>
    <dgm:pt modelId="{6AC2411A-40FE-4C8D-ADEF-71DF466BB573}" type="pres">
      <dgm:prSet presAssocID="{53EB22A8-8AC7-400E-A7A7-87D29DC2BE93}" presName="vert1" presStyleCnt="0"/>
      <dgm:spPr/>
    </dgm:pt>
    <dgm:pt modelId="{DEDCBA91-978B-4D2C-96AE-011C5CAA301D}" type="pres">
      <dgm:prSet presAssocID="{58E77F64-0BF7-4D29-A720-909E01E72519}" presName="thickLine" presStyleLbl="alignNode1" presStyleIdx="1" presStyleCnt="3"/>
      <dgm:spPr/>
    </dgm:pt>
    <dgm:pt modelId="{994B023E-3512-4EC6-9E7F-3BFC184D2E05}" type="pres">
      <dgm:prSet presAssocID="{58E77F64-0BF7-4D29-A720-909E01E72519}" presName="horz1" presStyleCnt="0"/>
      <dgm:spPr/>
    </dgm:pt>
    <dgm:pt modelId="{A31B41E6-C863-4563-AB6A-5F5942B65F20}" type="pres">
      <dgm:prSet presAssocID="{58E77F64-0BF7-4D29-A720-909E01E72519}" presName="tx1" presStyleLbl="revTx" presStyleIdx="1" presStyleCnt="3"/>
      <dgm:spPr/>
    </dgm:pt>
    <dgm:pt modelId="{B63FB001-3AB9-4588-B8CB-E46EE179B536}" type="pres">
      <dgm:prSet presAssocID="{58E77F64-0BF7-4D29-A720-909E01E72519}" presName="vert1" presStyleCnt="0"/>
      <dgm:spPr/>
    </dgm:pt>
    <dgm:pt modelId="{AB1617FC-6F1F-48C8-AE8E-ABBC2DFBF98F}" type="pres">
      <dgm:prSet presAssocID="{DE18F938-275A-48F6-9503-55F10E8C4AE8}" presName="thickLine" presStyleLbl="alignNode1" presStyleIdx="2" presStyleCnt="3"/>
      <dgm:spPr/>
    </dgm:pt>
    <dgm:pt modelId="{A539A3AA-E370-499D-9E06-87AA03F8DF2F}" type="pres">
      <dgm:prSet presAssocID="{DE18F938-275A-48F6-9503-55F10E8C4AE8}" presName="horz1" presStyleCnt="0"/>
      <dgm:spPr/>
    </dgm:pt>
    <dgm:pt modelId="{740E3B66-AA62-497D-8BE0-478E67E7C493}" type="pres">
      <dgm:prSet presAssocID="{DE18F938-275A-48F6-9503-55F10E8C4AE8}" presName="tx1" presStyleLbl="revTx" presStyleIdx="2" presStyleCnt="3"/>
      <dgm:spPr/>
    </dgm:pt>
    <dgm:pt modelId="{082425E6-30EE-4229-B344-BDBE677F354A}" type="pres">
      <dgm:prSet presAssocID="{DE18F938-275A-48F6-9503-55F10E8C4AE8}" presName="vert1" presStyleCnt="0"/>
      <dgm:spPr/>
    </dgm:pt>
  </dgm:ptLst>
  <dgm:cxnLst>
    <dgm:cxn modelId="{0B946842-A731-4C32-BF2B-DB0AA4620F48}" type="presOf" srcId="{58E77F64-0BF7-4D29-A720-909E01E72519}" destId="{A31B41E6-C863-4563-AB6A-5F5942B65F20}" srcOrd="0" destOrd="0" presId="urn:microsoft.com/office/officeart/2008/layout/LinedList"/>
    <dgm:cxn modelId="{FD9CF87F-EF96-48D6-B215-4F553C197223}" srcId="{A87F47A1-CF5E-4197-A331-5CC6BF0D4875}" destId="{DE18F938-275A-48F6-9503-55F10E8C4AE8}" srcOrd="2" destOrd="0" parTransId="{8653F1D2-9754-4678-B47E-DB0684953326}" sibTransId="{38CE8E08-F2E3-4851-B4FA-255BEC3FD8A0}"/>
    <dgm:cxn modelId="{8AD4458D-FFFF-4AAB-B882-9F7DC15A1875}" srcId="{A87F47A1-CF5E-4197-A331-5CC6BF0D4875}" destId="{53EB22A8-8AC7-400E-A7A7-87D29DC2BE93}" srcOrd="0" destOrd="0" parTransId="{E056802E-3107-4814-BF68-F7BE0C834E38}" sibTransId="{58A2B9F2-BA15-4D64-A391-98EDBA7FB584}"/>
    <dgm:cxn modelId="{6D7FC0A2-489E-4A92-A152-B48FCCD30DBA}" srcId="{A87F47A1-CF5E-4197-A331-5CC6BF0D4875}" destId="{58E77F64-0BF7-4D29-A720-909E01E72519}" srcOrd="1" destOrd="0" parTransId="{CAFFF8AE-AB1D-4124-BEF0-35BC0DB1CADC}" sibTransId="{4FCD3C83-EA91-4653-8868-B68101E2BA39}"/>
    <dgm:cxn modelId="{51D34DC0-C1C7-4E73-97CF-A8D60CBD695A}" type="presOf" srcId="{A87F47A1-CF5E-4197-A331-5CC6BF0D4875}" destId="{F349194D-E2D1-4C2F-B6BF-36386A0997C3}" srcOrd="0" destOrd="0" presId="urn:microsoft.com/office/officeart/2008/layout/LinedList"/>
    <dgm:cxn modelId="{692179C8-5561-481D-AEEF-848DBC4A1B96}" type="presOf" srcId="{DE18F938-275A-48F6-9503-55F10E8C4AE8}" destId="{740E3B66-AA62-497D-8BE0-478E67E7C493}" srcOrd="0" destOrd="0" presId="urn:microsoft.com/office/officeart/2008/layout/LinedList"/>
    <dgm:cxn modelId="{1D7E02E6-FDA5-43B7-8DA4-A717DB5085CE}" type="presOf" srcId="{53EB22A8-8AC7-400E-A7A7-87D29DC2BE93}" destId="{F1E059CE-7A2E-4F13-8493-A20E95224581}" srcOrd="0" destOrd="0" presId="urn:microsoft.com/office/officeart/2008/layout/LinedList"/>
    <dgm:cxn modelId="{3308471A-D9F4-4AC5-A040-ABC2E529CF4D}" type="presParOf" srcId="{F349194D-E2D1-4C2F-B6BF-36386A0997C3}" destId="{A96AE7D6-D9FD-437F-B73A-F50DE02E1579}" srcOrd="0" destOrd="0" presId="urn:microsoft.com/office/officeart/2008/layout/LinedList"/>
    <dgm:cxn modelId="{F1BF8D40-830C-45C3-9186-1C30F74C2E3D}" type="presParOf" srcId="{F349194D-E2D1-4C2F-B6BF-36386A0997C3}" destId="{BEBC1DD3-AE0B-4CC5-850B-8622DF0D1DFE}" srcOrd="1" destOrd="0" presId="urn:microsoft.com/office/officeart/2008/layout/LinedList"/>
    <dgm:cxn modelId="{9B71E798-E516-4F7A-9BBA-FB480E37761B}" type="presParOf" srcId="{BEBC1DD3-AE0B-4CC5-850B-8622DF0D1DFE}" destId="{F1E059CE-7A2E-4F13-8493-A20E95224581}" srcOrd="0" destOrd="0" presId="urn:microsoft.com/office/officeart/2008/layout/LinedList"/>
    <dgm:cxn modelId="{2F6C6382-A710-4158-A8B1-D9B99796656C}" type="presParOf" srcId="{BEBC1DD3-AE0B-4CC5-850B-8622DF0D1DFE}" destId="{6AC2411A-40FE-4C8D-ADEF-71DF466BB573}" srcOrd="1" destOrd="0" presId="urn:microsoft.com/office/officeart/2008/layout/LinedList"/>
    <dgm:cxn modelId="{0079376A-2558-4A2F-B366-73A3155EB423}" type="presParOf" srcId="{F349194D-E2D1-4C2F-B6BF-36386A0997C3}" destId="{DEDCBA91-978B-4D2C-96AE-011C5CAA301D}" srcOrd="2" destOrd="0" presId="urn:microsoft.com/office/officeart/2008/layout/LinedList"/>
    <dgm:cxn modelId="{2533E16C-2EA9-44DA-B522-6CC52A5D356B}" type="presParOf" srcId="{F349194D-E2D1-4C2F-B6BF-36386A0997C3}" destId="{994B023E-3512-4EC6-9E7F-3BFC184D2E05}" srcOrd="3" destOrd="0" presId="urn:microsoft.com/office/officeart/2008/layout/LinedList"/>
    <dgm:cxn modelId="{43BD1485-58D4-4046-B724-DDA77C8D13C0}" type="presParOf" srcId="{994B023E-3512-4EC6-9E7F-3BFC184D2E05}" destId="{A31B41E6-C863-4563-AB6A-5F5942B65F20}" srcOrd="0" destOrd="0" presId="urn:microsoft.com/office/officeart/2008/layout/LinedList"/>
    <dgm:cxn modelId="{87F75E3F-6CD1-403A-BB50-A5F55D0273D0}" type="presParOf" srcId="{994B023E-3512-4EC6-9E7F-3BFC184D2E05}" destId="{B63FB001-3AB9-4588-B8CB-E46EE179B536}" srcOrd="1" destOrd="0" presId="urn:microsoft.com/office/officeart/2008/layout/LinedList"/>
    <dgm:cxn modelId="{BF605B70-2926-47B1-BF59-81BD75441FA3}" type="presParOf" srcId="{F349194D-E2D1-4C2F-B6BF-36386A0997C3}" destId="{AB1617FC-6F1F-48C8-AE8E-ABBC2DFBF98F}" srcOrd="4" destOrd="0" presId="urn:microsoft.com/office/officeart/2008/layout/LinedList"/>
    <dgm:cxn modelId="{CCAAA214-9E04-44E5-B4E1-9403B9640B75}" type="presParOf" srcId="{F349194D-E2D1-4C2F-B6BF-36386A0997C3}" destId="{A539A3AA-E370-499D-9E06-87AA03F8DF2F}" srcOrd="5" destOrd="0" presId="urn:microsoft.com/office/officeart/2008/layout/LinedList"/>
    <dgm:cxn modelId="{3E3C7B0A-F2FE-4C68-9BFA-0A988E9DF71E}" type="presParOf" srcId="{A539A3AA-E370-499D-9E06-87AA03F8DF2F}" destId="{740E3B66-AA62-497D-8BE0-478E67E7C493}" srcOrd="0" destOrd="0" presId="urn:microsoft.com/office/officeart/2008/layout/LinedList"/>
    <dgm:cxn modelId="{AAAEB282-44E1-4F5A-A737-7249350FC6C2}" type="presParOf" srcId="{A539A3AA-E370-499D-9E06-87AA03F8DF2F}" destId="{082425E6-30EE-4229-B344-BDBE677F354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B0C41D-9B9A-4D47-9374-85B8F5DD9AF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3A64F9E-D9BA-47AA-A346-3A967EE0D6CE}">
      <dgm:prSet/>
      <dgm:spPr/>
      <dgm:t>
        <a:bodyPr/>
        <a:lstStyle/>
        <a:p>
          <a:r>
            <a:rPr lang="en-US" dirty="0"/>
            <a:t>The Trump administration implemented a 25% tax on Canadian produced goods as a separate tax</a:t>
          </a:r>
        </a:p>
      </dgm:t>
    </dgm:pt>
    <dgm:pt modelId="{66A8BC46-6513-4894-BEC2-7E77CA7DB126}" type="parTrans" cxnId="{7A516467-FFF5-4172-BC85-39664C0DFE40}">
      <dgm:prSet/>
      <dgm:spPr/>
      <dgm:t>
        <a:bodyPr/>
        <a:lstStyle/>
        <a:p>
          <a:endParaRPr lang="en-US"/>
        </a:p>
      </dgm:t>
    </dgm:pt>
    <dgm:pt modelId="{9AFDC3B4-14D9-468D-9FD4-2399D0F2D10C}" type="sibTrans" cxnId="{7A516467-FFF5-4172-BC85-39664C0DFE40}">
      <dgm:prSet/>
      <dgm:spPr/>
      <dgm:t>
        <a:bodyPr/>
        <a:lstStyle/>
        <a:p>
          <a:endParaRPr lang="en-US"/>
        </a:p>
      </dgm:t>
    </dgm:pt>
    <dgm:pt modelId="{145E1692-C65F-410F-BF7D-CDE7A16C4A0B}">
      <dgm:prSet/>
      <dgm:spPr/>
      <dgm:t>
        <a:bodyPr/>
        <a:lstStyle/>
        <a:p>
          <a:r>
            <a:rPr lang="en-US" dirty="0"/>
            <a:t>The Trump administration implemented a 25% tax on Mexican produced goods as a separate tax</a:t>
          </a:r>
        </a:p>
      </dgm:t>
    </dgm:pt>
    <dgm:pt modelId="{CD742324-754A-4B66-9A98-34E5557DB973}" type="parTrans" cxnId="{284E0375-44F0-46D9-ACE3-BF1C5C953649}">
      <dgm:prSet/>
      <dgm:spPr/>
      <dgm:t>
        <a:bodyPr/>
        <a:lstStyle/>
        <a:p>
          <a:endParaRPr lang="en-US"/>
        </a:p>
      </dgm:t>
    </dgm:pt>
    <dgm:pt modelId="{0CB85ED9-F1FB-469B-98CE-B1DDD8984D8E}" type="sibTrans" cxnId="{284E0375-44F0-46D9-ACE3-BF1C5C953649}">
      <dgm:prSet/>
      <dgm:spPr/>
      <dgm:t>
        <a:bodyPr/>
        <a:lstStyle/>
        <a:p>
          <a:endParaRPr lang="en-US"/>
        </a:p>
      </dgm:t>
    </dgm:pt>
    <dgm:pt modelId="{C7A3FB8F-52E5-459A-8D30-7E912BC0AD7F}">
      <dgm:prSet/>
      <dgm:spPr/>
      <dgm:t>
        <a:bodyPr/>
        <a:lstStyle/>
        <a:p>
          <a:r>
            <a:rPr lang="en-US" dirty="0"/>
            <a:t>The USMCA agreement is not be eligible to avoid these new taxes as considered a separate tax rather than ad valorem duty tax.</a:t>
          </a:r>
        </a:p>
      </dgm:t>
    </dgm:pt>
    <dgm:pt modelId="{E766E5FE-AB9A-467F-A81E-A2D50E6895AC}" type="parTrans" cxnId="{A442D558-A28A-49C7-960C-DDF5A673BD2C}">
      <dgm:prSet/>
      <dgm:spPr/>
      <dgm:t>
        <a:bodyPr/>
        <a:lstStyle/>
        <a:p>
          <a:endParaRPr lang="en-US"/>
        </a:p>
      </dgm:t>
    </dgm:pt>
    <dgm:pt modelId="{AD75EF33-C9EB-47C9-9E25-91EA3BA81FC1}" type="sibTrans" cxnId="{A442D558-A28A-49C7-960C-DDF5A673BD2C}">
      <dgm:prSet/>
      <dgm:spPr/>
      <dgm:t>
        <a:bodyPr/>
        <a:lstStyle/>
        <a:p>
          <a:endParaRPr lang="en-US"/>
        </a:p>
      </dgm:t>
    </dgm:pt>
    <dgm:pt modelId="{348C1085-AB23-46EB-A3C0-A1545142BD9B}">
      <dgm:prSet/>
      <dgm:spPr/>
      <dgm:t>
        <a:bodyPr/>
        <a:lstStyle/>
        <a:p>
          <a:r>
            <a:rPr lang="en-US" dirty="0"/>
            <a:t>Canada and Mexico have confirmed retaliations against US executive order with emphasis on US agricultural and additional target industries</a:t>
          </a:r>
        </a:p>
      </dgm:t>
    </dgm:pt>
    <dgm:pt modelId="{12132B9E-CD86-4428-A0F8-91ACF1C6F1A1}" type="parTrans" cxnId="{7FC85408-4303-41D1-A6E5-F7C828B27B97}">
      <dgm:prSet/>
      <dgm:spPr/>
      <dgm:t>
        <a:bodyPr/>
        <a:lstStyle/>
        <a:p>
          <a:endParaRPr lang="en-US"/>
        </a:p>
      </dgm:t>
    </dgm:pt>
    <dgm:pt modelId="{ED6C96B8-2447-4808-94CC-ABDCD2E4AE47}" type="sibTrans" cxnId="{7FC85408-4303-41D1-A6E5-F7C828B27B97}">
      <dgm:prSet/>
      <dgm:spPr/>
      <dgm:t>
        <a:bodyPr/>
        <a:lstStyle/>
        <a:p>
          <a:endParaRPr lang="en-US"/>
        </a:p>
      </dgm:t>
    </dgm:pt>
    <dgm:pt modelId="{FC4E8DCB-9E85-4AD9-BFB2-337499376EDF}" type="pres">
      <dgm:prSet presAssocID="{23B0C41D-9B9A-4D47-9374-85B8F5DD9AF3}" presName="root" presStyleCnt="0">
        <dgm:presLayoutVars>
          <dgm:dir/>
          <dgm:resizeHandles val="exact"/>
        </dgm:presLayoutVars>
      </dgm:prSet>
      <dgm:spPr/>
    </dgm:pt>
    <dgm:pt modelId="{250B07AD-3BDD-4438-A0A7-60F7E741A23B}" type="pres">
      <dgm:prSet presAssocID="{C3A64F9E-D9BA-47AA-A346-3A967EE0D6CE}" presName="compNode" presStyleCnt="0"/>
      <dgm:spPr/>
    </dgm:pt>
    <dgm:pt modelId="{D6E7206B-DBA6-44B5-8A4F-C46BBE11EE7C}" type="pres">
      <dgm:prSet presAssocID="{C3A64F9E-D9BA-47AA-A346-3A967EE0D6CE}" presName="bgRect" presStyleLbl="bgShp" presStyleIdx="0" presStyleCnt="4"/>
      <dgm:spPr/>
    </dgm:pt>
    <dgm:pt modelId="{D788363C-1A8A-46E7-88DF-0A5E227D933B}" type="pres">
      <dgm:prSet presAssocID="{C3A64F9E-D9BA-47AA-A346-3A967EE0D6C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672666E4-99F7-420D-90E2-8BB36147B33B}" type="pres">
      <dgm:prSet presAssocID="{C3A64F9E-D9BA-47AA-A346-3A967EE0D6CE}" presName="spaceRect" presStyleCnt="0"/>
      <dgm:spPr/>
    </dgm:pt>
    <dgm:pt modelId="{5552F3E9-85B6-413F-8E00-6E503D60715C}" type="pres">
      <dgm:prSet presAssocID="{C3A64F9E-D9BA-47AA-A346-3A967EE0D6CE}" presName="parTx" presStyleLbl="revTx" presStyleIdx="0" presStyleCnt="4">
        <dgm:presLayoutVars>
          <dgm:chMax val="0"/>
          <dgm:chPref val="0"/>
        </dgm:presLayoutVars>
      </dgm:prSet>
      <dgm:spPr/>
    </dgm:pt>
    <dgm:pt modelId="{FD4B51B5-F00A-4D1F-B38F-75F9CE1F90FB}" type="pres">
      <dgm:prSet presAssocID="{9AFDC3B4-14D9-468D-9FD4-2399D0F2D10C}" presName="sibTrans" presStyleCnt="0"/>
      <dgm:spPr/>
    </dgm:pt>
    <dgm:pt modelId="{5358497C-3197-47EA-A32D-C3448D59DE6C}" type="pres">
      <dgm:prSet presAssocID="{145E1692-C65F-410F-BF7D-CDE7A16C4A0B}" presName="compNode" presStyleCnt="0"/>
      <dgm:spPr/>
    </dgm:pt>
    <dgm:pt modelId="{39084342-5F53-419F-98DA-D914428F4537}" type="pres">
      <dgm:prSet presAssocID="{145E1692-C65F-410F-BF7D-CDE7A16C4A0B}" presName="bgRect" presStyleLbl="bgShp" presStyleIdx="1" presStyleCnt="4"/>
      <dgm:spPr/>
    </dgm:pt>
    <dgm:pt modelId="{EE503E80-2329-4993-926B-E9616134F7F1}" type="pres">
      <dgm:prSet presAssocID="{145E1692-C65F-410F-BF7D-CDE7A16C4A0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93C8CC2E-3890-4533-9587-29F5FC16AAE3}" type="pres">
      <dgm:prSet presAssocID="{145E1692-C65F-410F-BF7D-CDE7A16C4A0B}" presName="spaceRect" presStyleCnt="0"/>
      <dgm:spPr/>
    </dgm:pt>
    <dgm:pt modelId="{7609858A-B527-455F-8123-64C00DDAA29D}" type="pres">
      <dgm:prSet presAssocID="{145E1692-C65F-410F-BF7D-CDE7A16C4A0B}" presName="parTx" presStyleLbl="revTx" presStyleIdx="1" presStyleCnt="4">
        <dgm:presLayoutVars>
          <dgm:chMax val="0"/>
          <dgm:chPref val="0"/>
        </dgm:presLayoutVars>
      </dgm:prSet>
      <dgm:spPr/>
    </dgm:pt>
    <dgm:pt modelId="{A5F19D44-A779-4632-8880-55E85E450149}" type="pres">
      <dgm:prSet presAssocID="{0CB85ED9-F1FB-469B-98CE-B1DDD8984D8E}" presName="sibTrans" presStyleCnt="0"/>
      <dgm:spPr/>
    </dgm:pt>
    <dgm:pt modelId="{DAE0D9B5-F0F4-4EE8-92AF-6F85D3BFA401}" type="pres">
      <dgm:prSet presAssocID="{C7A3FB8F-52E5-459A-8D30-7E912BC0AD7F}" presName="compNode" presStyleCnt="0"/>
      <dgm:spPr/>
    </dgm:pt>
    <dgm:pt modelId="{D5D8164D-EB70-487A-BB91-EFF6D2F566D5}" type="pres">
      <dgm:prSet presAssocID="{C7A3FB8F-52E5-459A-8D30-7E912BC0AD7F}" presName="bgRect" presStyleLbl="bgShp" presStyleIdx="2" presStyleCnt="4"/>
      <dgm:spPr/>
    </dgm:pt>
    <dgm:pt modelId="{39082594-C52F-407F-826D-A953AD524508}" type="pres">
      <dgm:prSet presAssocID="{C7A3FB8F-52E5-459A-8D30-7E912BC0AD7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orbidden"/>
        </a:ext>
      </dgm:extLst>
    </dgm:pt>
    <dgm:pt modelId="{75217579-57B2-4F4C-AF71-3DE45BCB273C}" type="pres">
      <dgm:prSet presAssocID="{C7A3FB8F-52E5-459A-8D30-7E912BC0AD7F}" presName="spaceRect" presStyleCnt="0"/>
      <dgm:spPr/>
    </dgm:pt>
    <dgm:pt modelId="{21991973-8A38-42B5-B9B8-743DC41370D4}" type="pres">
      <dgm:prSet presAssocID="{C7A3FB8F-52E5-459A-8D30-7E912BC0AD7F}" presName="parTx" presStyleLbl="revTx" presStyleIdx="2" presStyleCnt="4">
        <dgm:presLayoutVars>
          <dgm:chMax val="0"/>
          <dgm:chPref val="0"/>
        </dgm:presLayoutVars>
      </dgm:prSet>
      <dgm:spPr/>
    </dgm:pt>
    <dgm:pt modelId="{EBCA7A83-A955-4FA3-A332-FF91ADF26165}" type="pres">
      <dgm:prSet presAssocID="{AD75EF33-C9EB-47C9-9E25-91EA3BA81FC1}" presName="sibTrans" presStyleCnt="0"/>
      <dgm:spPr/>
    </dgm:pt>
    <dgm:pt modelId="{29D06253-8485-4399-A076-77553B69E71B}" type="pres">
      <dgm:prSet presAssocID="{348C1085-AB23-46EB-A3C0-A1545142BD9B}" presName="compNode" presStyleCnt="0"/>
      <dgm:spPr/>
    </dgm:pt>
    <dgm:pt modelId="{8ECEC74F-381A-4C0E-905E-EB8F17D757CB}" type="pres">
      <dgm:prSet presAssocID="{348C1085-AB23-46EB-A3C0-A1545142BD9B}" presName="bgRect" presStyleLbl="bgShp" presStyleIdx="3" presStyleCnt="4"/>
      <dgm:spPr/>
    </dgm:pt>
    <dgm:pt modelId="{6C087CCC-53FB-4612-8E33-0479FA6C8134}" type="pres">
      <dgm:prSet presAssocID="{348C1085-AB23-46EB-A3C0-A1545142BD9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andshake"/>
        </a:ext>
      </dgm:extLst>
    </dgm:pt>
    <dgm:pt modelId="{498E9450-FBBB-4428-93DC-AC7B082CC21D}" type="pres">
      <dgm:prSet presAssocID="{348C1085-AB23-46EB-A3C0-A1545142BD9B}" presName="spaceRect" presStyleCnt="0"/>
      <dgm:spPr/>
    </dgm:pt>
    <dgm:pt modelId="{AFF7D68E-C799-4E63-8620-1CE5EDBCF807}" type="pres">
      <dgm:prSet presAssocID="{348C1085-AB23-46EB-A3C0-A1545142BD9B}" presName="parTx" presStyleLbl="revTx" presStyleIdx="3" presStyleCnt="4">
        <dgm:presLayoutVars>
          <dgm:chMax val="0"/>
          <dgm:chPref val="0"/>
        </dgm:presLayoutVars>
      </dgm:prSet>
      <dgm:spPr/>
    </dgm:pt>
  </dgm:ptLst>
  <dgm:cxnLst>
    <dgm:cxn modelId="{7FC85408-4303-41D1-A6E5-F7C828B27B97}" srcId="{23B0C41D-9B9A-4D47-9374-85B8F5DD9AF3}" destId="{348C1085-AB23-46EB-A3C0-A1545142BD9B}" srcOrd="3" destOrd="0" parTransId="{12132B9E-CD86-4428-A0F8-91ACF1C6F1A1}" sibTransId="{ED6C96B8-2447-4808-94CC-ABDCD2E4AE47}"/>
    <dgm:cxn modelId="{7367E424-0987-487F-A667-4595BF6E4B50}" type="presOf" srcId="{C7A3FB8F-52E5-459A-8D30-7E912BC0AD7F}" destId="{21991973-8A38-42B5-B9B8-743DC41370D4}" srcOrd="0" destOrd="0" presId="urn:microsoft.com/office/officeart/2018/2/layout/IconVerticalSolidList"/>
    <dgm:cxn modelId="{EC004B40-5199-4903-830C-A6F65922F71D}" type="presOf" srcId="{C3A64F9E-D9BA-47AA-A346-3A967EE0D6CE}" destId="{5552F3E9-85B6-413F-8E00-6E503D60715C}" srcOrd="0" destOrd="0" presId="urn:microsoft.com/office/officeart/2018/2/layout/IconVerticalSolidList"/>
    <dgm:cxn modelId="{7A516467-FFF5-4172-BC85-39664C0DFE40}" srcId="{23B0C41D-9B9A-4D47-9374-85B8F5DD9AF3}" destId="{C3A64F9E-D9BA-47AA-A346-3A967EE0D6CE}" srcOrd="0" destOrd="0" parTransId="{66A8BC46-6513-4894-BEC2-7E77CA7DB126}" sibTransId="{9AFDC3B4-14D9-468D-9FD4-2399D0F2D10C}"/>
    <dgm:cxn modelId="{89873969-2E8E-4C65-9D9D-3A5E97030ED2}" type="presOf" srcId="{23B0C41D-9B9A-4D47-9374-85B8F5DD9AF3}" destId="{FC4E8DCB-9E85-4AD9-BFB2-337499376EDF}" srcOrd="0" destOrd="0" presId="urn:microsoft.com/office/officeart/2018/2/layout/IconVerticalSolidList"/>
    <dgm:cxn modelId="{28D3276C-A041-4EAB-A7E4-BBF722E602D0}" type="presOf" srcId="{348C1085-AB23-46EB-A3C0-A1545142BD9B}" destId="{AFF7D68E-C799-4E63-8620-1CE5EDBCF807}" srcOrd="0" destOrd="0" presId="urn:microsoft.com/office/officeart/2018/2/layout/IconVerticalSolidList"/>
    <dgm:cxn modelId="{284E0375-44F0-46D9-ACE3-BF1C5C953649}" srcId="{23B0C41D-9B9A-4D47-9374-85B8F5DD9AF3}" destId="{145E1692-C65F-410F-BF7D-CDE7A16C4A0B}" srcOrd="1" destOrd="0" parTransId="{CD742324-754A-4B66-9A98-34E5557DB973}" sibTransId="{0CB85ED9-F1FB-469B-98CE-B1DDD8984D8E}"/>
    <dgm:cxn modelId="{A442D558-A28A-49C7-960C-DDF5A673BD2C}" srcId="{23B0C41D-9B9A-4D47-9374-85B8F5DD9AF3}" destId="{C7A3FB8F-52E5-459A-8D30-7E912BC0AD7F}" srcOrd="2" destOrd="0" parTransId="{E766E5FE-AB9A-467F-A81E-A2D50E6895AC}" sibTransId="{AD75EF33-C9EB-47C9-9E25-91EA3BA81FC1}"/>
    <dgm:cxn modelId="{C30EE3DD-97B7-49B7-978F-297E570C8BC6}" type="presOf" srcId="{145E1692-C65F-410F-BF7D-CDE7A16C4A0B}" destId="{7609858A-B527-455F-8123-64C00DDAA29D}" srcOrd="0" destOrd="0" presId="urn:microsoft.com/office/officeart/2018/2/layout/IconVerticalSolidList"/>
    <dgm:cxn modelId="{AA521154-B280-41D9-9E52-2FFF3369611F}" type="presParOf" srcId="{FC4E8DCB-9E85-4AD9-BFB2-337499376EDF}" destId="{250B07AD-3BDD-4438-A0A7-60F7E741A23B}" srcOrd="0" destOrd="0" presId="urn:microsoft.com/office/officeart/2018/2/layout/IconVerticalSolidList"/>
    <dgm:cxn modelId="{85AD51DC-22E0-426C-B5FB-38BFC998AC42}" type="presParOf" srcId="{250B07AD-3BDD-4438-A0A7-60F7E741A23B}" destId="{D6E7206B-DBA6-44B5-8A4F-C46BBE11EE7C}" srcOrd="0" destOrd="0" presId="urn:microsoft.com/office/officeart/2018/2/layout/IconVerticalSolidList"/>
    <dgm:cxn modelId="{C4355D3A-DA8C-43CB-B52D-42B63690F57C}" type="presParOf" srcId="{250B07AD-3BDD-4438-A0A7-60F7E741A23B}" destId="{D788363C-1A8A-46E7-88DF-0A5E227D933B}" srcOrd="1" destOrd="0" presId="urn:microsoft.com/office/officeart/2018/2/layout/IconVerticalSolidList"/>
    <dgm:cxn modelId="{7F7D7B91-1DFB-4890-90D2-25FA215340F8}" type="presParOf" srcId="{250B07AD-3BDD-4438-A0A7-60F7E741A23B}" destId="{672666E4-99F7-420D-90E2-8BB36147B33B}" srcOrd="2" destOrd="0" presId="urn:microsoft.com/office/officeart/2018/2/layout/IconVerticalSolidList"/>
    <dgm:cxn modelId="{FC01D6FE-0F05-4A53-9104-EF794D4B5190}" type="presParOf" srcId="{250B07AD-3BDD-4438-A0A7-60F7E741A23B}" destId="{5552F3E9-85B6-413F-8E00-6E503D60715C}" srcOrd="3" destOrd="0" presId="urn:microsoft.com/office/officeart/2018/2/layout/IconVerticalSolidList"/>
    <dgm:cxn modelId="{A25463C5-C044-48A1-8455-00C5ADD18381}" type="presParOf" srcId="{FC4E8DCB-9E85-4AD9-BFB2-337499376EDF}" destId="{FD4B51B5-F00A-4D1F-B38F-75F9CE1F90FB}" srcOrd="1" destOrd="0" presId="urn:microsoft.com/office/officeart/2018/2/layout/IconVerticalSolidList"/>
    <dgm:cxn modelId="{956E6E4F-85F5-4333-9800-EDBCD0C80E21}" type="presParOf" srcId="{FC4E8DCB-9E85-4AD9-BFB2-337499376EDF}" destId="{5358497C-3197-47EA-A32D-C3448D59DE6C}" srcOrd="2" destOrd="0" presId="urn:microsoft.com/office/officeart/2018/2/layout/IconVerticalSolidList"/>
    <dgm:cxn modelId="{B46E47C2-5834-477B-86EC-EEFA5F225866}" type="presParOf" srcId="{5358497C-3197-47EA-A32D-C3448D59DE6C}" destId="{39084342-5F53-419F-98DA-D914428F4537}" srcOrd="0" destOrd="0" presId="urn:microsoft.com/office/officeart/2018/2/layout/IconVerticalSolidList"/>
    <dgm:cxn modelId="{6075A5E4-4537-45E4-A3DC-F9918B41FADC}" type="presParOf" srcId="{5358497C-3197-47EA-A32D-C3448D59DE6C}" destId="{EE503E80-2329-4993-926B-E9616134F7F1}" srcOrd="1" destOrd="0" presId="urn:microsoft.com/office/officeart/2018/2/layout/IconVerticalSolidList"/>
    <dgm:cxn modelId="{B414E20A-9747-44D3-9107-09C845152D7F}" type="presParOf" srcId="{5358497C-3197-47EA-A32D-C3448D59DE6C}" destId="{93C8CC2E-3890-4533-9587-29F5FC16AAE3}" srcOrd="2" destOrd="0" presId="urn:microsoft.com/office/officeart/2018/2/layout/IconVerticalSolidList"/>
    <dgm:cxn modelId="{6C7958E5-8495-4D82-B48A-54F4032A6580}" type="presParOf" srcId="{5358497C-3197-47EA-A32D-C3448D59DE6C}" destId="{7609858A-B527-455F-8123-64C00DDAA29D}" srcOrd="3" destOrd="0" presId="urn:microsoft.com/office/officeart/2018/2/layout/IconVerticalSolidList"/>
    <dgm:cxn modelId="{FA2B5092-13D6-4829-9DA6-1ED09F0F4191}" type="presParOf" srcId="{FC4E8DCB-9E85-4AD9-BFB2-337499376EDF}" destId="{A5F19D44-A779-4632-8880-55E85E450149}" srcOrd="3" destOrd="0" presId="urn:microsoft.com/office/officeart/2018/2/layout/IconVerticalSolidList"/>
    <dgm:cxn modelId="{36633ACB-5747-4EBD-8941-A13A4DE366B5}" type="presParOf" srcId="{FC4E8DCB-9E85-4AD9-BFB2-337499376EDF}" destId="{DAE0D9B5-F0F4-4EE8-92AF-6F85D3BFA401}" srcOrd="4" destOrd="0" presId="urn:microsoft.com/office/officeart/2018/2/layout/IconVerticalSolidList"/>
    <dgm:cxn modelId="{33EC2DB3-FFB9-49F4-8091-6C78EBCCEEE0}" type="presParOf" srcId="{DAE0D9B5-F0F4-4EE8-92AF-6F85D3BFA401}" destId="{D5D8164D-EB70-487A-BB91-EFF6D2F566D5}" srcOrd="0" destOrd="0" presId="urn:microsoft.com/office/officeart/2018/2/layout/IconVerticalSolidList"/>
    <dgm:cxn modelId="{7ED8C7AC-DFB6-4F49-8C40-19A6653ED511}" type="presParOf" srcId="{DAE0D9B5-F0F4-4EE8-92AF-6F85D3BFA401}" destId="{39082594-C52F-407F-826D-A953AD524508}" srcOrd="1" destOrd="0" presId="urn:microsoft.com/office/officeart/2018/2/layout/IconVerticalSolidList"/>
    <dgm:cxn modelId="{1C8B5011-9FD0-4D15-A0B2-A11C876AD25C}" type="presParOf" srcId="{DAE0D9B5-F0F4-4EE8-92AF-6F85D3BFA401}" destId="{75217579-57B2-4F4C-AF71-3DE45BCB273C}" srcOrd="2" destOrd="0" presId="urn:microsoft.com/office/officeart/2018/2/layout/IconVerticalSolidList"/>
    <dgm:cxn modelId="{6942F060-A0D2-4613-BE55-00FBA5C175B2}" type="presParOf" srcId="{DAE0D9B5-F0F4-4EE8-92AF-6F85D3BFA401}" destId="{21991973-8A38-42B5-B9B8-743DC41370D4}" srcOrd="3" destOrd="0" presId="urn:microsoft.com/office/officeart/2018/2/layout/IconVerticalSolidList"/>
    <dgm:cxn modelId="{A8F8E40E-1F5C-44E9-A9EF-DEEBCC6381B0}" type="presParOf" srcId="{FC4E8DCB-9E85-4AD9-BFB2-337499376EDF}" destId="{EBCA7A83-A955-4FA3-A332-FF91ADF26165}" srcOrd="5" destOrd="0" presId="urn:microsoft.com/office/officeart/2018/2/layout/IconVerticalSolidList"/>
    <dgm:cxn modelId="{B8E745EE-7491-4364-AB96-C2451978795D}" type="presParOf" srcId="{FC4E8DCB-9E85-4AD9-BFB2-337499376EDF}" destId="{29D06253-8485-4399-A076-77553B69E71B}" srcOrd="6" destOrd="0" presId="urn:microsoft.com/office/officeart/2018/2/layout/IconVerticalSolidList"/>
    <dgm:cxn modelId="{3A4014CD-53B9-4832-BE1A-F7F9E565B343}" type="presParOf" srcId="{29D06253-8485-4399-A076-77553B69E71B}" destId="{8ECEC74F-381A-4C0E-905E-EB8F17D757CB}" srcOrd="0" destOrd="0" presId="urn:microsoft.com/office/officeart/2018/2/layout/IconVerticalSolidList"/>
    <dgm:cxn modelId="{66F11B6D-51BD-4E79-B15B-16EB03116236}" type="presParOf" srcId="{29D06253-8485-4399-A076-77553B69E71B}" destId="{6C087CCC-53FB-4612-8E33-0479FA6C8134}" srcOrd="1" destOrd="0" presId="urn:microsoft.com/office/officeart/2018/2/layout/IconVerticalSolidList"/>
    <dgm:cxn modelId="{B3DEF363-C508-4374-B034-539D01B07970}" type="presParOf" srcId="{29D06253-8485-4399-A076-77553B69E71B}" destId="{498E9450-FBBB-4428-93DC-AC7B082CC21D}" srcOrd="2" destOrd="0" presId="urn:microsoft.com/office/officeart/2018/2/layout/IconVerticalSolidList"/>
    <dgm:cxn modelId="{63B947F8-19D9-4B16-95E8-8EE0BE9BD4AE}" type="presParOf" srcId="{29D06253-8485-4399-A076-77553B69E71B}" destId="{AFF7D68E-C799-4E63-8620-1CE5EDBCF80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D8C894-38B9-4D40-BF54-7FC55392156F}" type="doc">
      <dgm:prSet loTypeId="urn:microsoft.com/office/officeart/2005/8/layout/vProcess5" loCatId="process" qsTypeId="urn:microsoft.com/office/officeart/2005/8/quickstyle/simple4" qsCatId="simple" csTypeId="urn:microsoft.com/office/officeart/2005/8/colors/accent2_2" csCatId="accent2" phldr="1"/>
      <dgm:spPr/>
      <dgm:t>
        <a:bodyPr/>
        <a:lstStyle/>
        <a:p>
          <a:endParaRPr lang="en-US"/>
        </a:p>
      </dgm:t>
    </dgm:pt>
    <dgm:pt modelId="{74F68671-D922-4C06-B08A-26151166BBF7}">
      <dgm:prSet custT="1"/>
      <dgm:spPr/>
      <dgm:t>
        <a:bodyPr/>
        <a:lstStyle/>
        <a:p>
          <a:r>
            <a:rPr lang="en-US" sz="2000" dirty="0"/>
            <a:t>Trump Administration implemented a 10% additional tax on all China goods effective Feb 1, 2025, with collections beginning on Tuesday Feb 4, 2025</a:t>
          </a:r>
        </a:p>
      </dgm:t>
    </dgm:pt>
    <dgm:pt modelId="{047BECD1-14E3-4361-BF12-1B0821E7C24B}" type="parTrans" cxnId="{9954A694-FD4E-4BDA-B8A8-B1E264A8D1C4}">
      <dgm:prSet/>
      <dgm:spPr/>
      <dgm:t>
        <a:bodyPr/>
        <a:lstStyle/>
        <a:p>
          <a:endParaRPr lang="en-US"/>
        </a:p>
      </dgm:t>
    </dgm:pt>
    <dgm:pt modelId="{C892A5E5-FE96-4DFE-B3A3-3FF4C091308D}" type="sibTrans" cxnId="{9954A694-FD4E-4BDA-B8A8-B1E264A8D1C4}">
      <dgm:prSet/>
      <dgm:spPr/>
      <dgm:t>
        <a:bodyPr/>
        <a:lstStyle/>
        <a:p>
          <a:endParaRPr lang="en-US"/>
        </a:p>
      </dgm:t>
    </dgm:pt>
    <dgm:pt modelId="{16245A9E-6BCE-4F74-866A-8253028CEF57}">
      <dgm:prSet custT="1"/>
      <dgm:spPr/>
      <dgm:t>
        <a:bodyPr/>
        <a:lstStyle/>
        <a:p>
          <a:r>
            <a:rPr lang="en-US" sz="2000" dirty="0"/>
            <a:t>Universal tax introduction of 10%-20% for all foreign produced goods imported into the US would bring the current China 301 plus Universal tax to at minimum 60% tax</a:t>
          </a:r>
        </a:p>
      </dgm:t>
    </dgm:pt>
    <dgm:pt modelId="{97922E21-051B-4A59-B52B-2AB493E5A40F}" type="parTrans" cxnId="{B0E4AD43-8778-4BC4-B082-9593A5CD915D}">
      <dgm:prSet/>
      <dgm:spPr/>
      <dgm:t>
        <a:bodyPr/>
        <a:lstStyle/>
        <a:p>
          <a:endParaRPr lang="en-US"/>
        </a:p>
      </dgm:t>
    </dgm:pt>
    <dgm:pt modelId="{4201DDBF-F761-4ED7-AE95-70B8C21A8C46}" type="sibTrans" cxnId="{B0E4AD43-8778-4BC4-B082-9593A5CD915D}">
      <dgm:prSet/>
      <dgm:spPr/>
      <dgm:t>
        <a:bodyPr/>
        <a:lstStyle/>
        <a:p>
          <a:endParaRPr lang="en-US"/>
        </a:p>
      </dgm:t>
    </dgm:pt>
    <dgm:pt modelId="{DF617E27-B8F6-45FE-B941-DBF96A64436E}">
      <dgm:prSet custT="1"/>
      <dgm:spPr/>
      <dgm:t>
        <a:bodyPr/>
        <a:lstStyle/>
        <a:p>
          <a:r>
            <a:rPr lang="en-US" sz="2000" dirty="0"/>
            <a:t>10% additional China tax implemented on Feb 1, 2025, is immediate and separate from planned future actions against China.</a:t>
          </a:r>
        </a:p>
      </dgm:t>
    </dgm:pt>
    <dgm:pt modelId="{65340273-DD6A-4500-904A-E7C2E341E8BE}" type="parTrans" cxnId="{0B106D64-6448-4358-AE96-60CF37673DD2}">
      <dgm:prSet/>
      <dgm:spPr/>
      <dgm:t>
        <a:bodyPr/>
        <a:lstStyle/>
        <a:p>
          <a:endParaRPr lang="en-US"/>
        </a:p>
      </dgm:t>
    </dgm:pt>
    <dgm:pt modelId="{5879599C-3349-456E-82D2-FDBFAB6B716A}" type="sibTrans" cxnId="{0B106D64-6448-4358-AE96-60CF37673DD2}">
      <dgm:prSet/>
      <dgm:spPr/>
      <dgm:t>
        <a:bodyPr/>
        <a:lstStyle/>
        <a:p>
          <a:endParaRPr lang="en-US"/>
        </a:p>
      </dgm:t>
    </dgm:pt>
    <dgm:pt modelId="{D3C703D0-453A-481F-BB33-C484000B0EB7}">
      <dgm:prSet/>
      <dgm:spPr/>
      <dgm:t>
        <a:bodyPr/>
        <a:lstStyle/>
        <a:p>
          <a:r>
            <a:rPr lang="en-US" dirty="0"/>
            <a:t>The Trump Administration is pending the implementation of  a 25% increase on the existing 25% </a:t>
          </a:r>
          <a:r>
            <a:rPr lang="en-US" dirty="0">
              <a:solidFill>
                <a:schemeClr val="bg1"/>
              </a:solidFill>
            </a:rPr>
            <a:t>China 301 tax </a:t>
          </a:r>
          <a:r>
            <a:rPr lang="en-US" dirty="0"/>
            <a:t>for any goods produced in China and imported into the US for April 1, 2025</a:t>
          </a:r>
        </a:p>
      </dgm:t>
    </dgm:pt>
    <dgm:pt modelId="{B52F7193-0DFD-4013-AB43-ABC0FB3FC2A3}" type="parTrans" cxnId="{271E8F5C-C01E-4D6D-8142-1F2588F406A5}">
      <dgm:prSet/>
      <dgm:spPr/>
      <dgm:t>
        <a:bodyPr/>
        <a:lstStyle/>
        <a:p>
          <a:endParaRPr lang="en-US"/>
        </a:p>
      </dgm:t>
    </dgm:pt>
    <dgm:pt modelId="{8174537A-64FA-4190-BDA4-42B738989D97}" type="sibTrans" cxnId="{271E8F5C-C01E-4D6D-8142-1F2588F406A5}">
      <dgm:prSet/>
      <dgm:spPr/>
      <dgm:t>
        <a:bodyPr/>
        <a:lstStyle/>
        <a:p>
          <a:endParaRPr lang="en-US"/>
        </a:p>
      </dgm:t>
    </dgm:pt>
    <dgm:pt modelId="{01D9E818-65FC-48B6-91ED-ECFE81971693}" type="pres">
      <dgm:prSet presAssocID="{BAD8C894-38B9-4D40-BF54-7FC55392156F}" presName="outerComposite" presStyleCnt="0">
        <dgm:presLayoutVars>
          <dgm:chMax val="5"/>
          <dgm:dir/>
          <dgm:resizeHandles val="exact"/>
        </dgm:presLayoutVars>
      </dgm:prSet>
      <dgm:spPr/>
    </dgm:pt>
    <dgm:pt modelId="{F1D48B94-9D4A-4608-A581-0139BEDFEBBD}" type="pres">
      <dgm:prSet presAssocID="{BAD8C894-38B9-4D40-BF54-7FC55392156F}" presName="dummyMaxCanvas" presStyleCnt="0">
        <dgm:presLayoutVars/>
      </dgm:prSet>
      <dgm:spPr/>
    </dgm:pt>
    <dgm:pt modelId="{4409A343-A206-4045-90A4-B37F4DCB8F9C}" type="pres">
      <dgm:prSet presAssocID="{BAD8C894-38B9-4D40-BF54-7FC55392156F}" presName="FourNodes_1" presStyleLbl="node1" presStyleIdx="0" presStyleCnt="4">
        <dgm:presLayoutVars>
          <dgm:bulletEnabled val="1"/>
        </dgm:presLayoutVars>
      </dgm:prSet>
      <dgm:spPr/>
    </dgm:pt>
    <dgm:pt modelId="{ABC7C84D-772B-42E1-AEE8-81F8F2DAE4E3}" type="pres">
      <dgm:prSet presAssocID="{BAD8C894-38B9-4D40-BF54-7FC55392156F}" presName="FourNodes_2" presStyleLbl="node1" presStyleIdx="1" presStyleCnt="4" custScaleX="99707" custScaleY="118715">
        <dgm:presLayoutVars>
          <dgm:bulletEnabled val="1"/>
        </dgm:presLayoutVars>
      </dgm:prSet>
      <dgm:spPr/>
    </dgm:pt>
    <dgm:pt modelId="{AADF7D5B-83F4-4F48-867D-52A29067E092}" type="pres">
      <dgm:prSet presAssocID="{BAD8C894-38B9-4D40-BF54-7FC55392156F}" presName="FourNodes_3" presStyleLbl="node1" presStyleIdx="2" presStyleCnt="4">
        <dgm:presLayoutVars>
          <dgm:bulletEnabled val="1"/>
        </dgm:presLayoutVars>
      </dgm:prSet>
      <dgm:spPr/>
    </dgm:pt>
    <dgm:pt modelId="{55929A43-6B24-4444-B50C-C68C6105E5E4}" type="pres">
      <dgm:prSet presAssocID="{BAD8C894-38B9-4D40-BF54-7FC55392156F}" presName="FourNodes_4" presStyleLbl="node1" presStyleIdx="3" presStyleCnt="4">
        <dgm:presLayoutVars>
          <dgm:bulletEnabled val="1"/>
        </dgm:presLayoutVars>
      </dgm:prSet>
      <dgm:spPr/>
    </dgm:pt>
    <dgm:pt modelId="{1886B457-5B4D-449F-97E5-9F2F360436C2}" type="pres">
      <dgm:prSet presAssocID="{BAD8C894-38B9-4D40-BF54-7FC55392156F}" presName="FourConn_1-2" presStyleLbl="fgAccFollowNode1" presStyleIdx="0" presStyleCnt="3">
        <dgm:presLayoutVars>
          <dgm:bulletEnabled val="1"/>
        </dgm:presLayoutVars>
      </dgm:prSet>
      <dgm:spPr/>
    </dgm:pt>
    <dgm:pt modelId="{D496CA32-0E79-4B16-A172-EB590F3E218C}" type="pres">
      <dgm:prSet presAssocID="{BAD8C894-38B9-4D40-BF54-7FC55392156F}" presName="FourConn_2-3" presStyleLbl="fgAccFollowNode1" presStyleIdx="1" presStyleCnt="3">
        <dgm:presLayoutVars>
          <dgm:bulletEnabled val="1"/>
        </dgm:presLayoutVars>
      </dgm:prSet>
      <dgm:spPr/>
    </dgm:pt>
    <dgm:pt modelId="{7FD8AEB5-DCE2-4057-AF97-2EEADE5302FD}" type="pres">
      <dgm:prSet presAssocID="{BAD8C894-38B9-4D40-BF54-7FC55392156F}" presName="FourConn_3-4" presStyleLbl="fgAccFollowNode1" presStyleIdx="2" presStyleCnt="3">
        <dgm:presLayoutVars>
          <dgm:bulletEnabled val="1"/>
        </dgm:presLayoutVars>
      </dgm:prSet>
      <dgm:spPr/>
    </dgm:pt>
    <dgm:pt modelId="{3CC566EF-7139-4963-91FD-220C6DE6DD91}" type="pres">
      <dgm:prSet presAssocID="{BAD8C894-38B9-4D40-BF54-7FC55392156F}" presName="FourNodes_1_text" presStyleLbl="node1" presStyleIdx="3" presStyleCnt="4">
        <dgm:presLayoutVars>
          <dgm:bulletEnabled val="1"/>
        </dgm:presLayoutVars>
      </dgm:prSet>
      <dgm:spPr/>
    </dgm:pt>
    <dgm:pt modelId="{932D9B7C-2FAB-434C-9500-D2E7722E28E3}" type="pres">
      <dgm:prSet presAssocID="{BAD8C894-38B9-4D40-BF54-7FC55392156F}" presName="FourNodes_2_text" presStyleLbl="node1" presStyleIdx="3" presStyleCnt="4">
        <dgm:presLayoutVars>
          <dgm:bulletEnabled val="1"/>
        </dgm:presLayoutVars>
      </dgm:prSet>
      <dgm:spPr/>
    </dgm:pt>
    <dgm:pt modelId="{F1D8B33F-5431-400A-990D-E5B156B80A75}" type="pres">
      <dgm:prSet presAssocID="{BAD8C894-38B9-4D40-BF54-7FC55392156F}" presName="FourNodes_3_text" presStyleLbl="node1" presStyleIdx="3" presStyleCnt="4">
        <dgm:presLayoutVars>
          <dgm:bulletEnabled val="1"/>
        </dgm:presLayoutVars>
      </dgm:prSet>
      <dgm:spPr/>
    </dgm:pt>
    <dgm:pt modelId="{27858087-AE0B-4A4F-8EB9-B6B86BAE60FF}" type="pres">
      <dgm:prSet presAssocID="{BAD8C894-38B9-4D40-BF54-7FC55392156F}" presName="FourNodes_4_text" presStyleLbl="node1" presStyleIdx="3" presStyleCnt="4">
        <dgm:presLayoutVars>
          <dgm:bulletEnabled val="1"/>
        </dgm:presLayoutVars>
      </dgm:prSet>
      <dgm:spPr/>
    </dgm:pt>
  </dgm:ptLst>
  <dgm:cxnLst>
    <dgm:cxn modelId="{58585607-9375-4C35-B20B-C64B176E2500}" type="presOf" srcId="{8174537A-64FA-4190-BDA4-42B738989D97}" destId="{D496CA32-0E79-4B16-A172-EB590F3E218C}" srcOrd="0" destOrd="0" presId="urn:microsoft.com/office/officeart/2005/8/layout/vProcess5"/>
    <dgm:cxn modelId="{99A5F707-1230-44E2-A0F6-5B5C93C3C2E4}" type="presOf" srcId="{D3C703D0-453A-481F-BB33-C484000B0EB7}" destId="{932D9B7C-2FAB-434C-9500-D2E7722E28E3}" srcOrd="1" destOrd="0" presId="urn:microsoft.com/office/officeart/2005/8/layout/vProcess5"/>
    <dgm:cxn modelId="{CC64ED0E-0B28-4B43-8697-FCBE0E6906AE}" type="presOf" srcId="{16245A9E-6BCE-4F74-866A-8253028CEF57}" destId="{AADF7D5B-83F4-4F48-867D-52A29067E092}" srcOrd="0" destOrd="0" presId="urn:microsoft.com/office/officeart/2005/8/layout/vProcess5"/>
    <dgm:cxn modelId="{176E3F18-7586-4BCC-AFBB-E5C6E133C6A6}" type="presOf" srcId="{16245A9E-6BCE-4F74-866A-8253028CEF57}" destId="{F1D8B33F-5431-400A-990D-E5B156B80A75}" srcOrd="1" destOrd="0" presId="urn:microsoft.com/office/officeart/2005/8/layout/vProcess5"/>
    <dgm:cxn modelId="{271E8F5C-C01E-4D6D-8142-1F2588F406A5}" srcId="{BAD8C894-38B9-4D40-BF54-7FC55392156F}" destId="{D3C703D0-453A-481F-BB33-C484000B0EB7}" srcOrd="1" destOrd="0" parTransId="{B52F7193-0DFD-4013-AB43-ABC0FB3FC2A3}" sibTransId="{8174537A-64FA-4190-BDA4-42B738989D97}"/>
    <dgm:cxn modelId="{B0E4AD43-8778-4BC4-B082-9593A5CD915D}" srcId="{BAD8C894-38B9-4D40-BF54-7FC55392156F}" destId="{16245A9E-6BCE-4F74-866A-8253028CEF57}" srcOrd="2" destOrd="0" parTransId="{97922E21-051B-4A59-B52B-2AB493E5A40F}" sibTransId="{4201DDBF-F761-4ED7-AE95-70B8C21A8C46}"/>
    <dgm:cxn modelId="{0B106D64-6448-4358-AE96-60CF37673DD2}" srcId="{BAD8C894-38B9-4D40-BF54-7FC55392156F}" destId="{DF617E27-B8F6-45FE-B941-DBF96A64436E}" srcOrd="3" destOrd="0" parTransId="{65340273-DD6A-4500-904A-E7C2E341E8BE}" sibTransId="{5879599C-3349-456E-82D2-FDBFAB6B716A}"/>
    <dgm:cxn modelId="{794F2B51-9E1A-471A-B809-8D7EC4BA251A}" type="presOf" srcId="{74F68671-D922-4C06-B08A-26151166BBF7}" destId="{3CC566EF-7139-4963-91FD-220C6DE6DD91}" srcOrd="1" destOrd="0" presId="urn:microsoft.com/office/officeart/2005/8/layout/vProcess5"/>
    <dgm:cxn modelId="{ED71A282-74BA-4566-A4F4-0740857EA0BA}" type="presOf" srcId="{DF617E27-B8F6-45FE-B941-DBF96A64436E}" destId="{27858087-AE0B-4A4F-8EB9-B6B86BAE60FF}" srcOrd="1" destOrd="0" presId="urn:microsoft.com/office/officeart/2005/8/layout/vProcess5"/>
    <dgm:cxn modelId="{F278B587-4205-4308-A845-554F637FCD06}" type="presOf" srcId="{C892A5E5-FE96-4DFE-B3A3-3FF4C091308D}" destId="{1886B457-5B4D-449F-97E5-9F2F360436C2}" srcOrd="0" destOrd="0" presId="urn:microsoft.com/office/officeart/2005/8/layout/vProcess5"/>
    <dgm:cxn modelId="{9954A694-FD4E-4BDA-B8A8-B1E264A8D1C4}" srcId="{BAD8C894-38B9-4D40-BF54-7FC55392156F}" destId="{74F68671-D922-4C06-B08A-26151166BBF7}" srcOrd="0" destOrd="0" parTransId="{047BECD1-14E3-4361-BF12-1B0821E7C24B}" sibTransId="{C892A5E5-FE96-4DFE-B3A3-3FF4C091308D}"/>
    <dgm:cxn modelId="{283D1F98-6500-4E93-AC40-A0F579D3DFEA}" type="presOf" srcId="{D3C703D0-453A-481F-BB33-C484000B0EB7}" destId="{ABC7C84D-772B-42E1-AEE8-81F8F2DAE4E3}" srcOrd="0" destOrd="0" presId="urn:microsoft.com/office/officeart/2005/8/layout/vProcess5"/>
    <dgm:cxn modelId="{514DFCB6-887C-477A-B108-88F50BBD996E}" type="presOf" srcId="{BAD8C894-38B9-4D40-BF54-7FC55392156F}" destId="{01D9E818-65FC-48B6-91ED-ECFE81971693}" srcOrd="0" destOrd="0" presId="urn:microsoft.com/office/officeart/2005/8/layout/vProcess5"/>
    <dgm:cxn modelId="{1A6C18D2-3449-43F3-ACE9-53A2537C2CAF}" type="presOf" srcId="{DF617E27-B8F6-45FE-B941-DBF96A64436E}" destId="{55929A43-6B24-4444-B50C-C68C6105E5E4}" srcOrd="0" destOrd="0" presId="urn:microsoft.com/office/officeart/2005/8/layout/vProcess5"/>
    <dgm:cxn modelId="{78802BE7-C788-4924-B695-0B94CF6364E8}" type="presOf" srcId="{4201DDBF-F761-4ED7-AE95-70B8C21A8C46}" destId="{7FD8AEB5-DCE2-4057-AF97-2EEADE5302FD}" srcOrd="0" destOrd="0" presId="urn:microsoft.com/office/officeart/2005/8/layout/vProcess5"/>
    <dgm:cxn modelId="{14CC50E7-5335-422D-9A97-99DC9EC19B67}" type="presOf" srcId="{74F68671-D922-4C06-B08A-26151166BBF7}" destId="{4409A343-A206-4045-90A4-B37F4DCB8F9C}" srcOrd="0" destOrd="0" presId="urn:microsoft.com/office/officeart/2005/8/layout/vProcess5"/>
    <dgm:cxn modelId="{FC88D9C0-D4E9-47A6-AEBB-9E4678E4B9A3}" type="presParOf" srcId="{01D9E818-65FC-48B6-91ED-ECFE81971693}" destId="{F1D48B94-9D4A-4608-A581-0139BEDFEBBD}" srcOrd="0" destOrd="0" presId="urn:microsoft.com/office/officeart/2005/8/layout/vProcess5"/>
    <dgm:cxn modelId="{C1D404C0-A250-4D63-AA1B-5C9BD3185FBB}" type="presParOf" srcId="{01D9E818-65FC-48B6-91ED-ECFE81971693}" destId="{4409A343-A206-4045-90A4-B37F4DCB8F9C}" srcOrd="1" destOrd="0" presId="urn:microsoft.com/office/officeart/2005/8/layout/vProcess5"/>
    <dgm:cxn modelId="{E8391E3D-B3F5-4593-B265-83FA81BFB052}" type="presParOf" srcId="{01D9E818-65FC-48B6-91ED-ECFE81971693}" destId="{ABC7C84D-772B-42E1-AEE8-81F8F2DAE4E3}" srcOrd="2" destOrd="0" presId="urn:microsoft.com/office/officeart/2005/8/layout/vProcess5"/>
    <dgm:cxn modelId="{9D12E119-81A1-4404-85BC-391ABC9F2F0F}" type="presParOf" srcId="{01D9E818-65FC-48B6-91ED-ECFE81971693}" destId="{AADF7D5B-83F4-4F48-867D-52A29067E092}" srcOrd="3" destOrd="0" presId="urn:microsoft.com/office/officeart/2005/8/layout/vProcess5"/>
    <dgm:cxn modelId="{24B3CA54-28F0-4C00-A31A-BA01D53FB01E}" type="presParOf" srcId="{01D9E818-65FC-48B6-91ED-ECFE81971693}" destId="{55929A43-6B24-4444-B50C-C68C6105E5E4}" srcOrd="4" destOrd="0" presId="urn:microsoft.com/office/officeart/2005/8/layout/vProcess5"/>
    <dgm:cxn modelId="{3323D900-4F78-48B2-A7C5-EA086E2DDBDC}" type="presParOf" srcId="{01D9E818-65FC-48B6-91ED-ECFE81971693}" destId="{1886B457-5B4D-449F-97E5-9F2F360436C2}" srcOrd="5" destOrd="0" presId="urn:microsoft.com/office/officeart/2005/8/layout/vProcess5"/>
    <dgm:cxn modelId="{F952712F-2012-446C-8E53-6ECFE7E8F850}" type="presParOf" srcId="{01D9E818-65FC-48B6-91ED-ECFE81971693}" destId="{D496CA32-0E79-4B16-A172-EB590F3E218C}" srcOrd="6" destOrd="0" presId="urn:microsoft.com/office/officeart/2005/8/layout/vProcess5"/>
    <dgm:cxn modelId="{8097AA16-BB1B-485D-9E94-6D0B9F28046D}" type="presParOf" srcId="{01D9E818-65FC-48B6-91ED-ECFE81971693}" destId="{7FD8AEB5-DCE2-4057-AF97-2EEADE5302FD}" srcOrd="7" destOrd="0" presId="urn:microsoft.com/office/officeart/2005/8/layout/vProcess5"/>
    <dgm:cxn modelId="{E03F3786-21C5-4649-8737-AC717F33EB16}" type="presParOf" srcId="{01D9E818-65FC-48B6-91ED-ECFE81971693}" destId="{3CC566EF-7139-4963-91FD-220C6DE6DD91}" srcOrd="8" destOrd="0" presId="urn:microsoft.com/office/officeart/2005/8/layout/vProcess5"/>
    <dgm:cxn modelId="{4F5F602E-F350-4E07-9816-2CD13CEC3F85}" type="presParOf" srcId="{01D9E818-65FC-48B6-91ED-ECFE81971693}" destId="{932D9B7C-2FAB-434C-9500-D2E7722E28E3}" srcOrd="9" destOrd="0" presId="urn:microsoft.com/office/officeart/2005/8/layout/vProcess5"/>
    <dgm:cxn modelId="{838B4596-A0BC-4B96-95D4-637DB3D20EBF}" type="presParOf" srcId="{01D9E818-65FC-48B6-91ED-ECFE81971693}" destId="{F1D8B33F-5431-400A-990D-E5B156B80A75}" srcOrd="10" destOrd="0" presId="urn:microsoft.com/office/officeart/2005/8/layout/vProcess5"/>
    <dgm:cxn modelId="{5A834983-E901-4DEF-B054-48D02AA9163E}" type="presParOf" srcId="{01D9E818-65FC-48B6-91ED-ECFE81971693}" destId="{27858087-AE0B-4A4F-8EB9-B6B86BAE60FF}"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C54656-3036-43FD-9545-B9C846D010A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A5ABF51-AE30-49A1-82C5-7D1D368D2B84}">
      <dgm:prSet/>
      <dgm:spPr/>
      <dgm:t>
        <a:bodyPr/>
        <a:lstStyle/>
        <a:p>
          <a:r>
            <a:rPr lang="en-US"/>
            <a:t>The new administration has introduced the concept of a new division of the Department of Treasury to be named “External Revenue Service” (ERS)</a:t>
          </a:r>
        </a:p>
      </dgm:t>
    </dgm:pt>
    <dgm:pt modelId="{727A5122-59EC-4438-AED2-EC7DD74A18D3}" type="parTrans" cxnId="{FF8E0F1F-BB4E-41FA-8EEB-838FEAEF7A87}">
      <dgm:prSet/>
      <dgm:spPr/>
      <dgm:t>
        <a:bodyPr/>
        <a:lstStyle/>
        <a:p>
          <a:endParaRPr lang="en-US"/>
        </a:p>
      </dgm:t>
    </dgm:pt>
    <dgm:pt modelId="{2AF02027-B695-4BC0-ACCB-3734847045E2}" type="sibTrans" cxnId="{FF8E0F1F-BB4E-41FA-8EEB-838FEAEF7A87}">
      <dgm:prSet/>
      <dgm:spPr/>
      <dgm:t>
        <a:bodyPr/>
        <a:lstStyle/>
        <a:p>
          <a:endParaRPr lang="en-US"/>
        </a:p>
      </dgm:t>
    </dgm:pt>
    <dgm:pt modelId="{9A78775B-9C00-4169-A11B-ACFEECBE6C0F}">
      <dgm:prSet/>
      <dgm:spPr/>
      <dgm:t>
        <a:bodyPr/>
        <a:lstStyle/>
        <a:p>
          <a:r>
            <a:rPr lang="en-US"/>
            <a:t>The ERS will be responsible for collecting additional universal tax amounts due on imported products of foreign origin.</a:t>
          </a:r>
        </a:p>
      </dgm:t>
    </dgm:pt>
    <dgm:pt modelId="{70D8E7CB-ECCB-4A2F-875D-336278DF4E53}" type="parTrans" cxnId="{794461B5-8C21-467F-B0EE-3AECC0D2C1F9}">
      <dgm:prSet/>
      <dgm:spPr/>
      <dgm:t>
        <a:bodyPr/>
        <a:lstStyle/>
        <a:p>
          <a:endParaRPr lang="en-US"/>
        </a:p>
      </dgm:t>
    </dgm:pt>
    <dgm:pt modelId="{31B11298-5F48-4EB4-835D-1F70678C280F}" type="sibTrans" cxnId="{794461B5-8C21-467F-B0EE-3AECC0D2C1F9}">
      <dgm:prSet/>
      <dgm:spPr/>
      <dgm:t>
        <a:bodyPr/>
        <a:lstStyle/>
        <a:p>
          <a:endParaRPr lang="en-US"/>
        </a:p>
      </dgm:t>
    </dgm:pt>
    <dgm:pt modelId="{1EBE73A1-FF85-472B-9E8C-9FD1C54D8A02}">
      <dgm:prSet/>
      <dgm:spPr/>
      <dgm:t>
        <a:bodyPr/>
        <a:lstStyle/>
        <a:p>
          <a:r>
            <a:rPr lang="en-US"/>
            <a:t>There remains a lot of questions on the conflict with their scope and authority separate from US Customs and Border Protection, who current collects duties, fees and taxes on imported products on behalf of the Department of Treasury.</a:t>
          </a:r>
        </a:p>
      </dgm:t>
    </dgm:pt>
    <dgm:pt modelId="{74C02901-CF69-48F2-A1F7-2080399D8FF4}" type="parTrans" cxnId="{047E9C57-9018-409D-8646-819BBCCF7F3B}">
      <dgm:prSet/>
      <dgm:spPr/>
      <dgm:t>
        <a:bodyPr/>
        <a:lstStyle/>
        <a:p>
          <a:endParaRPr lang="en-US"/>
        </a:p>
      </dgm:t>
    </dgm:pt>
    <dgm:pt modelId="{3396AF20-B887-480E-B3D0-77D6EC18165F}" type="sibTrans" cxnId="{047E9C57-9018-409D-8646-819BBCCF7F3B}">
      <dgm:prSet/>
      <dgm:spPr/>
      <dgm:t>
        <a:bodyPr/>
        <a:lstStyle/>
        <a:p>
          <a:endParaRPr lang="en-US"/>
        </a:p>
      </dgm:t>
    </dgm:pt>
    <dgm:pt modelId="{D80ED8AF-1254-4859-B1FC-61CDF7883AC3}">
      <dgm:prSet/>
      <dgm:spPr/>
      <dgm:t>
        <a:bodyPr/>
        <a:lstStyle/>
        <a:p>
          <a:r>
            <a:rPr lang="en-US"/>
            <a:t>We will need to await more developments on timing and implementation strategies for the ERS.</a:t>
          </a:r>
        </a:p>
      </dgm:t>
    </dgm:pt>
    <dgm:pt modelId="{1542F206-8A1A-435F-8E88-8109C221D3B3}" type="parTrans" cxnId="{AB8F4F1C-AB54-4CFE-B091-830723DA9C94}">
      <dgm:prSet/>
      <dgm:spPr/>
      <dgm:t>
        <a:bodyPr/>
        <a:lstStyle/>
        <a:p>
          <a:endParaRPr lang="en-US"/>
        </a:p>
      </dgm:t>
    </dgm:pt>
    <dgm:pt modelId="{4221B32A-3CB0-4A14-8411-BE01E3B5AB1F}" type="sibTrans" cxnId="{AB8F4F1C-AB54-4CFE-B091-830723DA9C94}">
      <dgm:prSet/>
      <dgm:spPr/>
      <dgm:t>
        <a:bodyPr/>
        <a:lstStyle/>
        <a:p>
          <a:endParaRPr lang="en-US"/>
        </a:p>
      </dgm:t>
    </dgm:pt>
    <dgm:pt modelId="{A4072F4E-227B-4E5C-B7F1-449B2F0A44B2}">
      <dgm:prSet/>
      <dgm:spPr/>
      <dgm:t>
        <a:bodyPr/>
        <a:lstStyle/>
        <a:p>
          <a:r>
            <a:rPr lang="en-US"/>
            <a:t>CBP confirmed their ability to collect universal taxes in the interim and prior to the implementation of the ERS</a:t>
          </a:r>
        </a:p>
      </dgm:t>
    </dgm:pt>
    <dgm:pt modelId="{F1904799-DF51-4831-84C2-908B7375E18F}" type="parTrans" cxnId="{09C621F1-C668-4D95-88FD-89D338EDB11B}">
      <dgm:prSet/>
      <dgm:spPr/>
      <dgm:t>
        <a:bodyPr/>
        <a:lstStyle/>
        <a:p>
          <a:endParaRPr lang="en-US"/>
        </a:p>
      </dgm:t>
    </dgm:pt>
    <dgm:pt modelId="{6BB8A20D-BC16-4D79-A416-16DB8EE229C1}" type="sibTrans" cxnId="{09C621F1-C668-4D95-88FD-89D338EDB11B}">
      <dgm:prSet/>
      <dgm:spPr/>
      <dgm:t>
        <a:bodyPr/>
        <a:lstStyle/>
        <a:p>
          <a:endParaRPr lang="en-US"/>
        </a:p>
      </dgm:t>
    </dgm:pt>
    <dgm:pt modelId="{414FE74C-D88D-40AB-B3C8-88F97AC5B868}" type="pres">
      <dgm:prSet presAssocID="{8CC54656-3036-43FD-9545-B9C846D010AF}" presName="linear" presStyleCnt="0">
        <dgm:presLayoutVars>
          <dgm:animLvl val="lvl"/>
          <dgm:resizeHandles val="exact"/>
        </dgm:presLayoutVars>
      </dgm:prSet>
      <dgm:spPr/>
    </dgm:pt>
    <dgm:pt modelId="{A72C780F-6FAD-48BF-979A-68211AA500F2}" type="pres">
      <dgm:prSet presAssocID="{9A5ABF51-AE30-49A1-82C5-7D1D368D2B84}" presName="parentText" presStyleLbl="node1" presStyleIdx="0" presStyleCnt="5">
        <dgm:presLayoutVars>
          <dgm:chMax val="0"/>
          <dgm:bulletEnabled val="1"/>
        </dgm:presLayoutVars>
      </dgm:prSet>
      <dgm:spPr/>
    </dgm:pt>
    <dgm:pt modelId="{8EEE3DFF-A655-44D6-AAED-6756F6F1B3CE}" type="pres">
      <dgm:prSet presAssocID="{2AF02027-B695-4BC0-ACCB-3734847045E2}" presName="spacer" presStyleCnt="0"/>
      <dgm:spPr/>
    </dgm:pt>
    <dgm:pt modelId="{8B32DE5D-F67E-459F-9783-065CB1FE4822}" type="pres">
      <dgm:prSet presAssocID="{9A78775B-9C00-4169-A11B-ACFEECBE6C0F}" presName="parentText" presStyleLbl="node1" presStyleIdx="1" presStyleCnt="5">
        <dgm:presLayoutVars>
          <dgm:chMax val="0"/>
          <dgm:bulletEnabled val="1"/>
        </dgm:presLayoutVars>
      </dgm:prSet>
      <dgm:spPr/>
    </dgm:pt>
    <dgm:pt modelId="{7F6D95BF-140E-4CCF-A988-AA54E8138164}" type="pres">
      <dgm:prSet presAssocID="{31B11298-5F48-4EB4-835D-1F70678C280F}" presName="spacer" presStyleCnt="0"/>
      <dgm:spPr/>
    </dgm:pt>
    <dgm:pt modelId="{DE3A211B-8714-4802-8C44-F41AE10652AA}" type="pres">
      <dgm:prSet presAssocID="{1EBE73A1-FF85-472B-9E8C-9FD1C54D8A02}" presName="parentText" presStyleLbl="node1" presStyleIdx="2" presStyleCnt="5">
        <dgm:presLayoutVars>
          <dgm:chMax val="0"/>
          <dgm:bulletEnabled val="1"/>
        </dgm:presLayoutVars>
      </dgm:prSet>
      <dgm:spPr/>
    </dgm:pt>
    <dgm:pt modelId="{34C86259-990E-4746-ABA5-0D699C5243B6}" type="pres">
      <dgm:prSet presAssocID="{3396AF20-B887-480E-B3D0-77D6EC18165F}" presName="spacer" presStyleCnt="0"/>
      <dgm:spPr/>
    </dgm:pt>
    <dgm:pt modelId="{D1DB2FD0-391F-451B-A256-8B675A3DB940}" type="pres">
      <dgm:prSet presAssocID="{D80ED8AF-1254-4859-B1FC-61CDF7883AC3}" presName="parentText" presStyleLbl="node1" presStyleIdx="3" presStyleCnt="5">
        <dgm:presLayoutVars>
          <dgm:chMax val="0"/>
          <dgm:bulletEnabled val="1"/>
        </dgm:presLayoutVars>
      </dgm:prSet>
      <dgm:spPr/>
    </dgm:pt>
    <dgm:pt modelId="{1ADE3009-2F3E-412B-A11B-488A021E9E1F}" type="pres">
      <dgm:prSet presAssocID="{4221B32A-3CB0-4A14-8411-BE01E3B5AB1F}" presName="spacer" presStyleCnt="0"/>
      <dgm:spPr/>
    </dgm:pt>
    <dgm:pt modelId="{692E31DB-3234-41F7-BD82-767459C58B5C}" type="pres">
      <dgm:prSet presAssocID="{A4072F4E-227B-4E5C-B7F1-449B2F0A44B2}" presName="parentText" presStyleLbl="node1" presStyleIdx="4" presStyleCnt="5">
        <dgm:presLayoutVars>
          <dgm:chMax val="0"/>
          <dgm:bulletEnabled val="1"/>
        </dgm:presLayoutVars>
      </dgm:prSet>
      <dgm:spPr/>
    </dgm:pt>
  </dgm:ptLst>
  <dgm:cxnLst>
    <dgm:cxn modelId="{AB8F4F1C-AB54-4CFE-B091-830723DA9C94}" srcId="{8CC54656-3036-43FD-9545-B9C846D010AF}" destId="{D80ED8AF-1254-4859-B1FC-61CDF7883AC3}" srcOrd="3" destOrd="0" parTransId="{1542F206-8A1A-435F-8E88-8109C221D3B3}" sibTransId="{4221B32A-3CB0-4A14-8411-BE01E3B5AB1F}"/>
    <dgm:cxn modelId="{FF8E0F1F-BB4E-41FA-8EEB-838FEAEF7A87}" srcId="{8CC54656-3036-43FD-9545-B9C846D010AF}" destId="{9A5ABF51-AE30-49A1-82C5-7D1D368D2B84}" srcOrd="0" destOrd="0" parTransId="{727A5122-59EC-4438-AED2-EC7DD74A18D3}" sibTransId="{2AF02027-B695-4BC0-ACCB-3734847045E2}"/>
    <dgm:cxn modelId="{5729C45F-34EF-4A62-9C10-3391AFAD4943}" type="presOf" srcId="{8CC54656-3036-43FD-9545-B9C846D010AF}" destId="{414FE74C-D88D-40AB-B3C8-88F97AC5B868}" srcOrd="0" destOrd="0" presId="urn:microsoft.com/office/officeart/2005/8/layout/vList2"/>
    <dgm:cxn modelId="{096B6468-D37B-487C-86D7-C66BDCEE0FB4}" type="presOf" srcId="{9A78775B-9C00-4169-A11B-ACFEECBE6C0F}" destId="{8B32DE5D-F67E-459F-9783-065CB1FE4822}" srcOrd="0" destOrd="0" presId="urn:microsoft.com/office/officeart/2005/8/layout/vList2"/>
    <dgm:cxn modelId="{047E9C57-9018-409D-8646-819BBCCF7F3B}" srcId="{8CC54656-3036-43FD-9545-B9C846D010AF}" destId="{1EBE73A1-FF85-472B-9E8C-9FD1C54D8A02}" srcOrd="2" destOrd="0" parTransId="{74C02901-CF69-48F2-A1F7-2080399D8FF4}" sibTransId="{3396AF20-B887-480E-B3D0-77D6EC18165F}"/>
    <dgm:cxn modelId="{7CB88BAB-EBCF-407A-A62C-5D1AC67A6AD9}" type="presOf" srcId="{1EBE73A1-FF85-472B-9E8C-9FD1C54D8A02}" destId="{DE3A211B-8714-4802-8C44-F41AE10652AA}" srcOrd="0" destOrd="0" presId="urn:microsoft.com/office/officeart/2005/8/layout/vList2"/>
    <dgm:cxn modelId="{794461B5-8C21-467F-B0EE-3AECC0D2C1F9}" srcId="{8CC54656-3036-43FD-9545-B9C846D010AF}" destId="{9A78775B-9C00-4169-A11B-ACFEECBE6C0F}" srcOrd="1" destOrd="0" parTransId="{70D8E7CB-ECCB-4A2F-875D-336278DF4E53}" sibTransId="{31B11298-5F48-4EB4-835D-1F70678C280F}"/>
    <dgm:cxn modelId="{D6686ADF-D286-45CA-982F-03C33E374999}" type="presOf" srcId="{D80ED8AF-1254-4859-B1FC-61CDF7883AC3}" destId="{D1DB2FD0-391F-451B-A256-8B675A3DB940}" srcOrd="0" destOrd="0" presId="urn:microsoft.com/office/officeart/2005/8/layout/vList2"/>
    <dgm:cxn modelId="{D0BBC1F0-CF70-4EC5-B58D-E17B9D196EF0}" type="presOf" srcId="{9A5ABF51-AE30-49A1-82C5-7D1D368D2B84}" destId="{A72C780F-6FAD-48BF-979A-68211AA500F2}" srcOrd="0" destOrd="0" presId="urn:microsoft.com/office/officeart/2005/8/layout/vList2"/>
    <dgm:cxn modelId="{09C621F1-C668-4D95-88FD-89D338EDB11B}" srcId="{8CC54656-3036-43FD-9545-B9C846D010AF}" destId="{A4072F4E-227B-4E5C-B7F1-449B2F0A44B2}" srcOrd="4" destOrd="0" parTransId="{F1904799-DF51-4831-84C2-908B7375E18F}" sibTransId="{6BB8A20D-BC16-4D79-A416-16DB8EE229C1}"/>
    <dgm:cxn modelId="{0BF0B8F3-4CD5-4C41-80DF-4AC6F1DDA0D6}" type="presOf" srcId="{A4072F4E-227B-4E5C-B7F1-449B2F0A44B2}" destId="{692E31DB-3234-41F7-BD82-767459C58B5C}" srcOrd="0" destOrd="0" presId="urn:microsoft.com/office/officeart/2005/8/layout/vList2"/>
    <dgm:cxn modelId="{009F7616-CCD0-4378-A90D-CF1FB22D279C}" type="presParOf" srcId="{414FE74C-D88D-40AB-B3C8-88F97AC5B868}" destId="{A72C780F-6FAD-48BF-979A-68211AA500F2}" srcOrd="0" destOrd="0" presId="urn:microsoft.com/office/officeart/2005/8/layout/vList2"/>
    <dgm:cxn modelId="{1ECF381D-2FD6-4A67-8CD4-680AE19FA57E}" type="presParOf" srcId="{414FE74C-D88D-40AB-B3C8-88F97AC5B868}" destId="{8EEE3DFF-A655-44D6-AAED-6756F6F1B3CE}" srcOrd="1" destOrd="0" presId="urn:microsoft.com/office/officeart/2005/8/layout/vList2"/>
    <dgm:cxn modelId="{D4A43DB4-47DE-41FD-BA03-385FC9B7E115}" type="presParOf" srcId="{414FE74C-D88D-40AB-B3C8-88F97AC5B868}" destId="{8B32DE5D-F67E-459F-9783-065CB1FE4822}" srcOrd="2" destOrd="0" presId="urn:microsoft.com/office/officeart/2005/8/layout/vList2"/>
    <dgm:cxn modelId="{043E3122-E3B2-4BA7-A8E5-33BC512971AC}" type="presParOf" srcId="{414FE74C-D88D-40AB-B3C8-88F97AC5B868}" destId="{7F6D95BF-140E-4CCF-A988-AA54E8138164}" srcOrd="3" destOrd="0" presId="urn:microsoft.com/office/officeart/2005/8/layout/vList2"/>
    <dgm:cxn modelId="{E66B37D2-1CF8-4463-B74B-00A157FEA029}" type="presParOf" srcId="{414FE74C-D88D-40AB-B3C8-88F97AC5B868}" destId="{DE3A211B-8714-4802-8C44-F41AE10652AA}" srcOrd="4" destOrd="0" presId="urn:microsoft.com/office/officeart/2005/8/layout/vList2"/>
    <dgm:cxn modelId="{CE1A0BEB-2866-4B6D-9680-E80A05B12A44}" type="presParOf" srcId="{414FE74C-D88D-40AB-B3C8-88F97AC5B868}" destId="{34C86259-990E-4746-ABA5-0D699C5243B6}" srcOrd="5" destOrd="0" presId="urn:microsoft.com/office/officeart/2005/8/layout/vList2"/>
    <dgm:cxn modelId="{0A0CEDAA-2DC8-4032-934E-51824641FE90}" type="presParOf" srcId="{414FE74C-D88D-40AB-B3C8-88F97AC5B868}" destId="{D1DB2FD0-391F-451B-A256-8B675A3DB940}" srcOrd="6" destOrd="0" presId="urn:microsoft.com/office/officeart/2005/8/layout/vList2"/>
    <dgm:cxn modelId="{D35B6B3A-50A3-45D7-901E-8618B368CE06}" type="presParOf" srcId="{414FE74C-D88D-40AB-B3C8-88F97AC5B868}" destId="{1ADE3009-2F3E-412B-A11B-488A021E9E1F}" srcOrd="7" destOrd="0" presId="urn:microsoft.com/office/officeart/2005/8/layout/vList2"/>
    <dgm:cxn modelId="{A6201930-E3FB-401F-92D8-5335676070F8}" type="presParOf" srcId="{414FE74C-D88D-40AB-B3C8-88F97AC5B868}" destId="{692E31DB-3234-41F7-BD82-767459C58B5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AE7D6-D9FD-437F-B73A-F50DE02E1579}">
      <dsp:nvSpPr>
        <dsp:cNvPr id="0" name=""/>
        <dsp:cNvSpPr/>
      </dsp:nvSpPr>
      <dsp:spPr>
        <a:xfrm>
          <a:off x="0" y="2753"/>
          <a:ext cx="60554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E059CE-7A2E-4F13-8493-A20E95224581}">
      <dsp:nvSpPr>
        <dsp:cNvPr id="0" name=""/>
        <dsp:cNvSpPr/>
      </dsp:nvSpPr>
      <dsp:spPr>
        <a:xfrm>
          <a:off x="0" y="2753"/>
          <a:ext cx="6055450" cy="1877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Canada New Import Tax </a:t>
          </a:r>
        </a:p>
        <a:p>
          <a:pPr marL="0" lvl="0" indent="0" algn="l" defTabSz="1244600">
            <a:lnSpc>
              <a:spcPct val="90000"/>
            </a:lnSpc>
            <a:spcBef>
              <a:spcPct val="0"/>
            </a:spcBef>
            <a:spcAft>
              <a:spcPct val="35000"/>
            </a:spcAft>
            <a:buNone/>
          </a:pPr>
          <a:r>
            <a:rPr lang="en-US" sz="2800" kern="1200" dirty="0"/>
            <a:t>25% implemented by Executive Order on February 1, 2025 </a:t>
          </a:r>
          <a:r>
            <a:rPr lang="en-US" sz="2800" kern="1200" dirty="0">
              <a:solidFill>
                <a:srgbClr val="0070C0"/>
              </a:solidFill>
            </a:rPr>
            <a:t>deferred 30 days</a:t>
          </a:r>
          <a:endParaRPr lang="en-US" sz="2800" kern="1200" dirty="0"/>
        </a:p>
      </dsp:txBody>
      <dsp:txXfrm>
        <a:off x="0" y="2753"/>
        <a:ext cx="6055450" cy="1877749"/>
      </dsp:txXfrm>
    </dsp:sp>
    <dsp:sp modelId="{DEDCBA91-978B-4D2C-96AE-011C5CAA301D}">
      <dsp:nvSpPr>
        <dsp:cNvPr id="0" name=""/>
        <dsp:cNvSpPr/>
      </dsp:nvSpPr>
      <dsp:spPr>
        <a:xfrm>
          <a:off x="0" y="1880502"/>
          <a:ext cx="6055450"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B41E6-C863-4563-AB6A-5F5942B65F20}">
      <dsp:nvSpPr>
        <dsp:cNvPr id="0" name=""/>
        <dsp:cNvSpPr/>
      </dsp:nvSpPr>
      <dsp:spPr>
        <a:xfrm>
          <a:off x="0" y="1880502"/>
          <a:ext cx="6055450" cy="1877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Mexico New Import Tax </a:t>
          </a:r>
        </a:p>
        <a:p>
          <a:pPr marL="0" lvl="0" indent="0" algn="l" defTabSz="1244600">
            <a:lnSpc>
              <a:spcPct val="90000"/>
            </a:lnSpc>
            <a:spcBef>
              <a:spcPct val="0"/>
            </a:spcBef>
            <a:spcAft>
              <a:spcPct val="35000"/>
            </a:spcAft>
            <a:buNone/>
          </a:pPr>
          <a:r>
            <a:rPr lang="en-US" sz="2800" kern="1200" dirty="0"/>
            <a:t>25% implemented by Executive Order on February 1, 2025, </a:t>
          </a:r>
          <a:r>
            <a:rPr lang="en-US" sz="2800" kern="1200" dirty="0">
              <a:solidFill>
                <a:srgbClr val="0070C0"/>
              </a:solidFill>
            </a:rPr>
            <a:t>deferred 30 days</a:t>
          </a:r>
        </a:p>
      </dsp:txBody>
      <dsp:txXfrm>
        <a:off x="0" y="1880502"/>
        <a:ext cx="6055450" cy="1877749"/>
      </dsp:txXfrm>
    </dsp:sp>
    <dsp:sp modelId="{AB1617FC-6F1F-48C8-AE8E-ABBC2DFBF98F}">
      <dsp:nvSpPr>
        <dsp:cNvPr id="0" name=""/>
        <dsp:cNvSpPr/>
      </dsp:nvSpPr>
      <dsp:spPr>
        <a:xfrm>
          <a:off x="0" y="3758252"/>
          <a:ext cx="6055450"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0E3B66-AA62-497D-8BE0-478E67E7C493}">
      <dsp:nvSpPr>
        <dsp:cNvPr id="0" name=""/>
        <dsp:cNvSpPr/>
      </dsp:nvSpPr>
      <dsp:spPr>
        <a:xfrm>
          <a:off x="0" y="3758252"/>
          <a:ext cx="6055450" cy="1877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China- New Import Tax</a:t>
          </a:r>
        </a:p>
        <a:p>
          <a:pPr marL="0" lvl="0" indent="0" algn="l" defTabSz="1244600">
            <a:lnSpc>
              <a:spcPct val="90000"/>
            </a:lnSpc>
            <a:spcBef>
              <a:spcPct val="0"/>
            </a:spcBef>
            <a:spcAft>
              <a:spcPct val="35000"/>
            </a:spcAft>
            <a:buNone/>
          </a:pPr>
          <a:r>
            <a:rPr lang="en-US" sz="2800" kern="1200" dirty="0"/>
            <a:t>10% implemented by Executive Order on February 1, 2025 </a:t>
          </a:r>
        </a:p>
      </dsp:txBody>
      <dsp:txXfrm>
        <a:off x="0" y="3758252"/>
        <a:ext cx="6055450" cy="18777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AE7D6-D9FD-437F-B73A-F50DE02E1579}">
      <dsp:nvSpPr>
        <dsp:cNvPr id="0" name=""/>
        <dsp:cNvSpPr/>
      </dsp:nvSpPr>
      <dsp:spPr>
        <a:xfrm>
          <a:off x="0" y="2753"/>
          <a:ext cx="60554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E059CE-7A2E-4F13-8493-A20E95224581}">
      <dsp:nvSpPr>
        <dsp:cNvPr id="0" name=""/>
        <dsp:cNvSpPr/>
      </dsp:nvSpPr>
      <dsp:spPr>
        <a:xfrm>
          <a:off x="0" y="2753"/>
          <a:ext cx="6055450" cy="1877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China 301 Tax increase from 25% to 50%</a:t>
          </a:r>
        </a:p>
      </dsp:txBody>
      <dsp:txXfrm>
        <a:off x="0" y="2753"/>
        <a:ext cx="6055450" cy="1877749"/>
      </dsp:txXfrm>
    </dsp:sp>
    <dsp:sp modelId="{DEDCBA91-978B-4D2C-96AE-011C5CAA301D}">
      <dsp:nvSpPr>
        <dsp:cNvPr id="0" name=""/>
        <dsp:cNvSpPr/>
      </dsp:nvSpPr>
      <dsp:spPr>
        <a:xfrm>
          <a:off x="0" y="1880502"/>
          <a:ext cx="6055450"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B41E6-C863-4563-AB6A-5F5942B65F20}">
      <dsp:nvSpPr>
        <dsp:cNvPr id="0" name=""/>
        <dsp:cNvSpPr/>
      </dsp:nvSpPr>
      <dsp:spPr>
        <a:xfrm>
          <a:off x="0" y="1880502"/>
          <a:ext cx="6055450" cy="1877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Universal Tax implementation of 10%-20% of import value</a:t>
          </a:r>
        </a:p>
      </dsp:txBody>
      <dsp:txXfrm>
        <a:off x="0" y="1880502"/>
        <a:ext cx="6055450" cy="1877749"/>
      </dsp:txXfrm>
    </dsp:sp>
    <dsp:sp modelId="{AB1617FC-6F1F-48C8-AE8E-ABBC2DFBF98F}">
      <dsp:nvSpPr>
        <dsp:cNvPr id="0" name=""/>
        <dsp:cNvSpPr/>
      </dsp:nvSpPr>
      <dsp:spPr>
        <a:xfrm>
          <a:off x="0" y="3758252"/>
          <a:ext cx="6055450"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0E3B66-AA62-497D-8BE0-478E67E7C493}">
      <dsp:nvSpPr>
        <dsp:cNvPr id="0" name=""/>
        <dsp:cNvSpPr/>
      </dsp:nvSpPr>
      <dsp:spPr>
        <a:xfrm>
          <a:off x="0" y="3758252"/>
          <a:ext cx="6055450" cy="1877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New division of Department of Treasury –External Revenue Service </a:t>
          </a:r>
        </a:p>
      </dsp:txBody>
      <dsp:txXfrm>
        <a:off x="0" y="3758252"/>
        <a:ext cx="6055450" cy="18777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7206B-DBA6-44B5-8A4F-C46BBE11EE7C}">
      <dsp:nvSpPr>
        <dsp:cNvPr id="0" name=""/>
        <dsp:cNvSpPr/>
      </dsp:nvSpPr>
      <dsp:spPr>
        <a:xfrm>
          <a:off x="0" y="1694"/>
          <a:ext cx="9906000" cy="85867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88363C-1A8A-46E7-88DF-0A5E227D933B}">
      <dsp:nvSpPr>
        <dsp:cNvPr id="0" name=""/>
        <dsp:cNvSpPr/>
      </dsp:nvSpPr>
      <dsp:spPr>
        <a:xfrm>
          <a:off x="259747" y="194895"/>
          <a:ext cx="472268" cy="4722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552F3E9-85B6-413F-8E00-6E503D60715C}">
      <dsp:nvSpPr>
        <dsp:cNvPr id="0" name=""/>
        <dsp:cNvSpPr/>
      </dsp:nvSpPr>
      <dsp:spPr>
        <a:xfrm>
          <a:off x="991764" y="1694"/>
          <a:ext cx="8914235" cy="858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76" tIns="90876" rIns="90876" bIns="90876" numCol="1" spcCol="1270" anchor="ctr" anchorCtr="0">
          <a:noAutofit/>
        </a:bodyPr>
        <a:lstStyle/>
        <a:p>
          <a:pPr marL="0" lvl="0" indent="0" algn="l" defTabSz="977900">
            <a:lnSpc>
              <a:spcPct val="90000"/>
            </a:lnSpc>
            <a:spcBef>
              <a:spcPct val="0"/>
            </a:spcBef>
            <a:spcAft>
              <a:spcPct val="35000"/>
            </a:spcAft>
            <a:buNone/>
          </a:pPr>
          <a:r>
            <a:rPr lang="en-US" sz="2200" kern="1200" dirty="0"/>
            <a:t>The Trump administration implemented a 25% tax on Canadian produced goods as a separate tax</a:t>
          </a:r>
        </a:p>
      </dsp:txBody>
      <dsp:txXfrm>
        <a:off x="991764" y="1694"/>
        <a:ext cx="8914235" cy="858670"/>
      </dsp:txXfrm>
    </dsp:sp>
    <dsp:sp modelId="{39084342-5F53-419F-98DA-D914428F4537}">
      <dsp:nvSpPr>
        <dsp:cNvPr id="0" name=""/>
        <dsp:cNvSpPr/>
      </dsp:nvSpPr>
      <dsp:spPr>
        <a:xfrm>
          <a:off x="0" y="1075032"/>
          <a:ext cx="9906000" cy="85867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503E80-2329-4993-926B-E9616134F7F1}">
      <dsp:nvSpPr>
        <dsp:cNvPr id="0" name=""/>
        <dsp:cNvSpPr/>
      </dsp:nvSpPr>
      <dsp:spPr>
        <a:xfrm>
          <a:off x="259747" y="1268233"/>
          <a:ext cx="472268" cy="4722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609858A-B527-455F-8123-64C00DDAA29D}">
      <dsp:nvSpPr>
        <dsp:cNvPr id="0" name=""/>
        <dsp:cNvSpPr/>
      </dsp:nvSpPr>
      <dsp:spPr>
        <a:xfrm>
          <a:off x="991764" y="1075032"/>
          <a:ext cx="8914235" cy="858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76" tIns="90876" rIns="90876" bIns="90876" numCol="1" spcCol="1270" anchor="ctr" anchorCtr="0">
          <a:noAutofit/>
        </a:bodyPr>
        <a:lstStyle/>
        <a:p>
          <a:pPr marL="0" lvl="0" indent="0" algn="l" defTabSz="977900">
            <a:lnSpc>
              <a:spcPct val="90000"/>
            </a:lnSpc>
            <a:spcBef>
              <a:spcPct val="0"/>
            </a:spcBef>
            <a:spcAft>
              <a:spcPct val="35000"/>
            </a:spcAft>
            <a:buNone/>
          </a:pPr>
          <a:r>
            <a:rPr lang="en-US" sz="2200" kern="1200" dirty="0"/>
            <a:t>The Trump administration implemented a 25% tax on Mexican produced goods as a separate tax</a:t>
          </a:r>
        </a:p>
      </dsp:txBody>
      <dsp:txXfrm>
        <a:off x="991764" y="1075032"/>
        <a:ext cx="8914235" cy="858670"/>
      </dsp:txXfrm>
    </dsp:sp>
    <dsp:sp modelId="{D5D8164D-EB70-487A-BB91-EFF6D2F566D5}">
      <dsp:nvSpPr>
        <dsp:cNvPr id="0" name=""/>
        <dsp:cNvSpPr/>
      </dsp:nvSpPr>
      <dsp:spPr>
        <a:xfrm>
          <a:off x="0" y="2148371"/>
          <a:ext cx="9906000" cy="85867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082594-C52F-407F-826D-A953AD524508}">
      <dsp:nvSpPr>
        <dsp:cNvPr id="0" name=""/>
        <dsp:cNvSpPr/>
      </dsp:nvSpPr>
      <dsp:spPr>
        <a:xfrm>
          <a:off x="259747" y="2341572"/>
          <a:ext cx="472268" cy="47226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1991973-8A38-42B5-B9B8-743DC41370D4}">
      <dsp:nvSpPr>
        <dsp:cNvPr id="0" name=""/>
        <dsp:cNvSpPr/>
      </dsp:nvSpPr>
      <dsp:spPr>
        <a:xfrm>
          <a:off x="991764" y="2148371"/>
          <a:ext cx="8914235" cy="858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76" tIns="90876" rIns="90876" bIns="90876" numCol="1" spcCol="1270" anchor="ctr" anchorCtr="0">
          <a:noAutofit/>
        </a:bodyPr>
        <a:lstStyle/>
        <a:p>
          <a:pPr marL="0" lvl="0" indent="0" algn="l" defTabSz="977900">
            <a:lnSpc>
              <a:spcPct val="90000"/>
            </a:lnSpc>
            <a:spcBef>
              <a:spcPct val="0"/>
            </a:spcBef>
            <a:spcAft>
              <a:spcPct val="35000"/>
            </a:spcAft>
            <a:buNone/>
          </a:pPr>
          <a:r>
            <a:rPr lang="en-US" sz="2200" kern="1200" dirty="0"/>
            <a:t>The USMCA agreement is not be eligible to avoid these new taxes as considered a separate tax rather than ad valorem duty tax.</a:t>
          </a:r>
        </a:p>
      </dsp:txBody>
      <dsp:txXfrm>
        <a:off x="991764" y="2148371"/>
        <a:ext cx="8914235" cy="858670"/>
      </dsp:txXfrm>
    </dsp:sp>
    <dsp:sp modelId="{8ECEC74F-381A-4C0E-905E-EB8F17D757CB}">
      <dsp:nvSpPr>
        <dsp:cNvPr id="0" name=""/>
        <dsp:cNvSpPr/>
      </dsp:nvSpPr>
      <dsp:spPr>
        <a:xfrm>
          <a:off x="0" y="3221709"/>
          <a:ext cx="9906000" cy="85867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087CCC-53FB-4612-8E33-0479FA6C8134}">
      <dsp:nvSpPr>
        <dsp:cNvPr id="0" name=""/>
        <dsp:cNvSpPr/>
      </dsp:nvSpPr>
      <dsp:spPr>
        <a:xfrm>
          <a:off x="259747" y="3414910"/>
          <a:ext cx="472268" cy="47226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FF7D68E-C799-4E63-8620-1CE5EDBCF807}">
      <dsp:nvSpPr>
        <dsp:cNvPr id="0" name=""/>
        <dsp:cNvSpPr/>
      </dsp:nvSpPr>
      <dsp:spPr>
        <a:xfrm>
          <a:off x="991764" y="3221709"/>
          <a:ext cx="8914235" cy="858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76" tIns="90876" rIns="90876" bIns="90876" numCol="1" spcCol="1270" anchor="ctr" anchorCtr="0">
          <a:noAutofit/>
        </a:bodyPr>
        <a:lstStyle/>
        <a:p>
          <a:pPr marL="0" lvl="0" indent="0" algn="l" defTabSz="977900">
            <a:lnSpc>
              <a:spcPct val="90000"/>
            </a:lnSpc>
            <a:spcBef>
              <a:spcPct val="0"/>
            </a:spcBef>
            <a:spcAft>
              <a:spcPct val="35000"/>
            </a:spcAft>
            <a:buNone/>
          </a:pPr>
          <a:r>
            <a:rPr lang="en-US" sz="2200" kern="1200" dirty="0"/>
            <a:t>Canada and Mexico have confirmed retaliations against US executive order with emphasis on US agricultural and additional target industries</a:t>
          </a:r>
        </a:p>
      </dsp:txBody>
      <dsp:txXfrm>
        <a:off x="991764" y="3221709"/>
        <a:ext cx="8914235" cy="8586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09A343-A206-4045-90A4-B37F4DCB8F9C}">
      <dsp:nvSpPr>
        <dsp:cNvPr id="0" name=""/>
        <dsp:cNvSpPr/>
      </dsp:nvSpPr>
      <dsp:spPr>
        <a:xfrm>
          <a:off x="0" y="0"/>
          <a:ext cx="7122962" cy="1138543"/>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Trump Administration implemented a 10% additional tax on all China goods effective Feb 1, 2025, with collections beginning on Tuesday Feb 4, 2025</a:t>
          </a:r>
        </a:p>
      </dsp:txBody>
      <dsp:txXfrm>
        <a:off x="33347" y="33347"/>
        <a:ext cx="5798178" cy="1071849"/>
      </dsp:txXfrm>
    </dsp:sp>
    <dsp:sp modelId="{ABC7C84D-772B-42E1-AEE8-81F8F2DAE4E3}">
      <dsp:nvSpPr>
        <dsp:cNvPr id="0" name=""/>
        <dsp:cNvSpPr/>
      </dsp:nvSpPr>
      <dsp:spPr>
        <a:xfrm>
          <a:off x="606983" y="1239011"/>
          <a:ext cx="7102092" cy="135162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The Trump Administration is pending the implementation of  a 25% increase on the existing 25% </a:t>
          </a:r>
          <a:r>
            <a:rPr lang="en-US" sz="1900" kern="1200" dirty="0">
              <a:solidFill>
                <a:schemeClr val="bg1"/>
              </a:solidFill>
            </a:rPr>
            <a:t>China 301 tax </a:t>
          </a:r>
          <a:r>
            <a:rPr lang="en-US" sz="1900" kern="1200" dirty="0"/>
            <a:t>for any goods produced in China and imported into the US for April 1, 2025</a:t>
          </a:r>
        </a:p>
      </dsp:txBody>
      <dsp:txXfrm>
        <a:off x="646571" y="1278599"/>
        <a:ext cx="5690231" cy="1272445"/>
      </dsp:txXfrm>
    </dsp:sp>
    <dsp:sp modelId="{AADF7D5B-83F4-4F48-867D-52A29067E092}">
      <dsp:nvSpPr>
        <dsp:cNvPr id="0" name=""/>
        <dsp:cNvSpPr/>
      </dsp:nvSpPr>
      <dsp:spPr>
        <a:xfrm>
          <a:off x="1184192" y="2691101"/>
          <a:ext cx="7122962" cy="1138543"/>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Universal tax introduction of 10%-20% for all foreign produced goods imported into the US would bring the current China 301 plus Universal tax to at minimum 60% tax</a:t>
          </a:r>
        </a:p>
      </dsp:txBody>
      <dsp:txXfrm>
        <a:off x="1217539" y="2724448"/>
        <a:ext cx="5728570" cy="1071849"/>
      </dsp:txXfrm>
    </dsp:sp>
    <dsp:sp modelId="{55929A43-6B24-4444-B50C-C68C6105E5E4}">
      <dsp:nvSpPr>
        <dsp:cNvPr id="0" name=""/>
        <dsp:cNvSpPr/>
      </dsp:nvSpPr>
      <dsp:spPr>
        <a:xfrm>
          <a:off x="1780740" y="4036652"/>
          <a:ext cx="7122962" cy="1138543"/>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10% additional China tax implemented on Feb 1, 2025, is immediate and separate from planned future actions against China.</a:t>
          </a:r>
        </a:p>
      </dsp:txBody>
      <dsp:txXfrm>
        <a:off x="1814087" y="4069999"/>
        <a:ext cx="5719667" cy="1071849"/>
      </dsp:txXfrm>
    </dsp:sp>
    <dsp:sp modelId="{1886B457-5B4D-449F-97E5-9F2F360436C2}">
      <dsp:nvSpPr>
        <dsp:cNvPr id="0" name=""/>
        <dsp:cNvSpPr/>
      </dsp:nvSpPr>
      <dsp:spPr>
        <a:xfrm>
          <a:off x="6382909" y="872020"/>
          <a:ext cx="740053" cy="740053"/>
        </a:xfrm>
        <a:prstGeom prst="downArrow">
          <a:avLst>
            <a:gd name="adj1" fmla="val 55000"/>
            <a:gd name="adj2" fmla="val 45000"/>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6549421" y="872020"/>
        <a:ext cx="407029" cy="556890"/>
      </dsp:txXfrm>
    </dsp:sp>
    <dsp:sp modelId="{D496CA32-0E79-4B16-A172-EB590F3E218C}">
      <dsp:nvSpPr>
        <dsp:cNvPr id="0" name=""/>
        <dsp:cNvSpPr/>
      </dsp:nvSpPr>
      <dsp:spPr>
        <a:xfrm>
          <a:off x="6979457" y="2217571"/>
          <a:ext cx="740053" cy="740053"/>
        </a:xfrm>
        <a:prstGeom prst="downArrow">
          <a:avLst>
            <a:gd name="adj1" fmla="val 55000"/>
            <a:gd name="adj2" fmla="val 45000"/>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145969" y="2217571"/>
        <a:ext cx="407029" cy="556890"/>
      </dsp:txXfrm>
    </dsp:sp>
    <dsp:sp modelId="{7FD8AEB5-DCE2-4057-AF97-2EEADE5302FD}">
      <dsp:nvSpPr>
        <dsp:cNvPr id="0" name=""/>
        <dsp:cNvSpPr/>
      </dsp:nvSpPr>
      <dsp:spPr>
        <a:xfrm>
          <a:off x="7567101" y="3563122"/>
          <a:ext cx="740053" cy="740053"/>
        </a:xfrm>
        <a:prstGeom prst="downArrow">
          <a:avLst>
            <a:gd name="adj1" fmla="val 55000"/>
            <a:gd name="adj2" fmla="val 45000"/>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733613" y="3563122"/>
        <a:ext cx="407029" cy="5568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2C780F-6FAD-48BF-979A-68211AA500F2}">
      <dsp:nvSpPr>
        <dsp:cNvPr id="0" name=""/>
        <dsp:cNvSpPr/>
      </dsp:nvSpPr>
      <dsp:spPr>
        <a:xfrm>
          <a:off x="0" y="103507"/>
          <a:ext cx="8621485" cy="103925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The new administration has introduced the concept of a new division of the Department of Treasury to be named “External Revenue Service” (ERS)</a:t>
          </a:r>
        </a:p>
      </dsp:txBody>
      <dsp:txXfrm>
        <a:off x="50732" y="154239"/>
        <a:ext cx="8520021" cy="937788"/>
      </dsp:txXfrm>
    </dsp:sp>
    <dsp:sp modelId="{8B32DE5D-F67E-459F-9783-065CB1FE4822}">
      <dsp:nvSpPr>
        <dsp:cNvPr id="0" name=""/>
        <dsp:cNvSpPr/>
      </dsp:nvSpPr>
      <dsp:spPr>
        <a:xfrm>
          <a:off x="0" y="1197480"/>
          <a:ext cx="8621485" cy="1039252"/>
        </a:xfrm>
        <a:prstGeom prst="roundRect">
          <a:avLst/>
        </a:prstGeom>
        <a:solidFill>
          <a:schemeClr val="accent2">
            <a:hueOff val="392654"/>
            <a:satOff val="-1063"/>
            <a:lumOff val="8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The ERS will be responsible for collecting additional universal tax amounts due on imported products of foreign origin.</a:t>
          </a:r>
        </a:p>
      </dsp:txBody>
      <dsp:txXfrm>
        <a:off x="50732" y="1248212"/>
        <a:ext cx="8520021" cy="937788"/>
      </dsp:txXfrm>
    </dsp:sp>
    <dsp:sp modelId="{DE3A211B-8714-4802-8C44-F41AE10652AA}">
      <dsp:nvSpPr>
        <dsp:cNvPr id="0" name=""/>
        <dsp:cNvSpPr/>
      </dsp:nvSpPr>
      <dsp:spPr>
        <a:xfrm>
          <a:off x="0" y="2291452"/>
          <a:ext cx="8621485" cy="1039252"/>
        </a:xfrm>
        <a:prstGeom prst="roundRect">
          <a:avLst/>
        </a:prstGeom>
        <a:solidFill>
          <a:schemeClr val="accent2">
            <a:hueOff val="785308"/>
            <a:satOff val="-2127"/>
            <a:lumOff val="166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There remains a lot of questions on the conflict with their scope and authority separate from US Customs and Border Protection, who current collects duties, fees and taxes on imported products on behalf of the Department of Treasury.</a:t>
          </a:r>
        </a:p>
      </dsp:txBody>
      <dsp:txXfrm>
        <a:off x="50732" y="2342184"/>
        <a:ext cx="8520021" cy="937788"/>
      </dsp:txXfrm>
    </dsp:sp>
    <dsp:sp modelId="{D1DB2FD0-391F-451B-A256-8B675A3DB940}">
      <dsp:nvSpPr>
        <dsp:cNvPr id="0" name=""/>
        <dsp:cNvSpPr/>
      </dsp:nvSpPr>
      <dsp:spPr>
        <a:xfrm>
          <a:off x="0" y="3385425"/>
          <a:ext cx="8621485" cy="1039252"/>
        </a:xfrm>
        <a:prstGeom prst="roundRect">
          <a:avLst/>
        </a:prstGeom>
        <a:solidFill>
          <a:schemeClr val="accent2">
            <a:hueOff val="1177962"/>
            <a:satOff val="-3190"/>
            <a:lumOff val="250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We will need to await more developments on timing and implementation strategies for the ERS.</a:t>
          </a:r>
        </a:p>
      </dsp:txBody>
      <dsp:txXfrm>
        <a:off x="50732" y="3436157"/>
        <a:ext cx="8520021" cy="937788"/>
      </dsp:txXfrm>
    </dsp:sp>
    <dsp:sp modelId="{692E31DB-3234-41F7-BD82-767459C58B5C}">
      <dsp:nvSpPr>
        <dsp:cNvPr id="0" name=""/>
        <dsp:cNvSpPr/>
      </dsp:nvSpPr>
      <dsp:spPr>
        <a:xfrm>
          <a:off x="0" y="4479397"/>
          <a:ext cx="8621485" cy="1039252"/>
        </a:xfrm>
        <a:prstGeom prst="roundRect">
          <a:avLst/>
        </a:prstGeom>
        <a:solidFill>
          <a:schemeClr val="accent2">
            <a:hueOff val="1570616"/>
            <a:satOff val="-4253"/>
            <a:lumOff val="33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CBP confirmed their ability to collect universal taxes in the interim and prior to the implementation of the ERS</a:t>
          </a:r>
        </a:p>
      </dsp:txBody>
      <dsp:txXfrm>
        <a:off x="50732" y="4530129"/>
        <a:ext cx="8520021" cy="93778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9C01FB-F831-4065-A3CC-3B5CC3679166}" type="datetimeFigureOut">
              <a:rPr lang="en-US" smtClean="0"/>
              <a:t>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D11985-B00C-4327-8126-46A7F8AF8390}" type="slidenum">
              <a:rPr lang="en-US" smtClean="0"/>
              <a:t>‹#›</a:t>
            </a:fld>
            <a:endParaRPr lang="en-US"/>
          </a:p>
        </p:txBody>
      </p:sp>
    </p:spTree>
    <p:extLst>
      <p:ext uri="{BB962C8B-B14F-4D97-AF65-F5344CB8AC3E}">
        <p14:creationId xmlns:p14="http://schemas.microsoft.com/office/powerpoint/2010/main" val="3401660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284A420-F50C-4C2C-B88E-E6F4EF504B6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93A6D2E-5228-4998-9E24-EFCCA024675E}"/>
              </a:ext>
            </a:extLst>
          </p:cNvPr>
          <p:cNvSpPr/>
          <p:nvPr/>
        </p:nvSpPr>
        <p:spPr>
          <a:xfrm>
            <a:off x="0" y="-2"/>
            <a:ext cx="12188952" cy="3567547"/>
          </a:xfrm>
          <a:prstGeom prst="rect">
            <a:avLst/>
          </a:prstGeom>
          <a:ln>
            <a:noFill/>
          </a:ln>
          <a:effectLst>
            <a:outerShdw blurRad="228600" dist="1524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9D878C-9930-44AF-AE18-FCA0DAE10D39}"/>
              </a:ext>
            </a:extLst>
          </p:cNvPr>
          <p:cNvSpPr>
            <a:spLocks noGrp="1"/>
          </p:cNvSpPr>
          <p:nvPr>
            <p:ph type="ctrTitle"/>
          </p:nvPr>
        </p:nvSpPr>
        <p:spPr>
          <a:xfrm>
            <a:off x="761802" y="852055"/>
            <a:ext cx="10380572" cy="2581463"/>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82D608-1F8D-47BB-B595-43B7BEACA90A}"/>
              </a:ext>
            </a:extLst>
          </p:cNvPr>
          <p:cNvSpPr>
            <a:spLocks noGrp="1"/>
          </p:cNvSpPr>
          <p:nvPr>
            <p:ph type="subTitle" idx="1"/>
          </p:nvPr>
        </p:nvSpPr>
        <p:spPr>
          <a:xfrm>
            <a:off x="761802" y="3754582"/>
            <a:ext cx="10380572" cy="224443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2D3C1DA-DAC9-422B-9450-54A7E03B3DE0}"/>
              </a:ext>
            </a:extLst>
          </p:cNvPr>
          <p:cNvSpPr>
            <a:spLocks noGrp="1"/>
          </p:cNvSpPr>
          <p:nvPr>
            <p:ph type="dt" sz="half" idx="10"/>
          </p:nvPr>
        </p:nvSpPr>
        <p:spPr/>
        <p:txBody>
          <a:bodyPr/>
          <a:lstStyle/>
          <a:p>
            <a:fld id="{A274C557-DF6B-4039-A3ED-C3636045C402}" type="datetime1">
              <a:rPr lang="en-US" smtClean="0"/>
              <a:t>2/5/2025</a:t>
            </a:fld>
            <a:endParaRPr lang="en-US" dirty="0"/>
          </a:p>
        </p:txBody>
      </p:sp>
      <p:sp>
        <p:nvSpPr>
          <p:cNvPr id="5" name="Footer Placeholder 4">
            <a:extLst>
              <a:ext uri="{FF2B5EF4-FFF2-40B4-BE49-F238E27FC236}">
                <a16:creationId xmlns:a16="http://schemas.microsoft.com/office/drawing/2014/main" id="{6739A2B9-3E23-4C08-A5CE-698861210AA8}"/>
              </a:ext>
            </a:extLst>
          </p:cNvPr>
          <p:cNvSpPr>
            <a:spLocks noGrp="1"/>
          </p:cNvSpPr>
          <p:nvPr>
            <p:ph type="ftr" sz="quarter" idx="11"/>
          </p:nvPr>
        </p:nvSpPr>
        <p:spPr/>
        <p:txBody>
          <a:bodyPr/>
          <a:lstStyle/>
          <a:p>
            <a:r>
              <a:rPr lang="en-US"/>
              <a:t>Tariffs and Trade Compliance Update </a:t>
            </a:r>
          </a:p>
        </p:txBody>
      </p:sp>
      <p:sp>
        <p:nvSpPr>
          <p:cNvPr id="6" name="Slide Number Placeholder 5">
            <a:extLst>
              <a:ext uri="{FF2B5EF4-FFF2-40B4-BE49-F238E27FC236}">
                <a16:creationId xmlns:a16="http://schemas.microsoft.com/office/drawing/2014/main" id="{1812E61E-26F7-4369-8F2F-6D3CDF644D94}"/>
              </a:ext>
            </a:extLst>
          </p:cNvPr>
          <p:cNvSpPr>
            <a:spLocks noGrp="1"/>
          </p:cNvSpPr>
          <p:nvPr>
            <p:ph type="sldNum" sz="quarter" idx="12"/>
          </p:nvPr>
        </p:nvSpPr>
        <p:spPr/>
        <p:txBody>
          <a:bodyPr/>
          <a:lstStyle/>
          <a:p>
            <a:fld id="{B4A918BC-4D43-4B42-B3C0-E7EBE25E6AF0}" type="slidenum">
              <a:rPr lang="en-US" smtClean="0"/>
              <a:t>‹#›</a:t>
            </a:fld>
            <a:endParaRPr lang="en-US" dirty="0"/>
          </a:p>
        </p:txBody>
      </p:sp>
      <p:cxnSp>
        <p:nvCxnSpPr>
          <p:cNvPr id="23" name="Straight Connector 22">
            <a:extLst>
              <a:ext uri="{FF2B5EF4-FFF2-40B4-BE49-F238E27FC236}">
                <a16:creationId xmlns:a16="http://schemas.microsoft.com/office/drawing/2014/main" id="{3ADB48DB-8E25-4F2F-8C02-5B793937255F}"/>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32BA7E3-7313-49C8-A245-A85BDEB13EB3}"/>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6935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69F7-12D5-40F0-88F0-33D60AEB021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65BB511-E79D-41D8-AF91-14A5C803F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05DFA-4DAF-4B30-8032-503081AEA4BF}"/>
              </a:ext>
            </a:extLst>
          </p:cNvPr>
          <p:cNvSpPr>
            <a:spLocks noGrp="1"/>
          </p:cNvSpPr>
          <p:nvPr>
            <p:ph type="dt" sz="half" idx="10"/>
          </p:nvPr>
        </p:nvSpPr>
        <p:spPr/>
        <p:txBody>
          <a:bodyPr/>
          <a:lstStyle/>
          <a:p>
            <a:fld id="{F01A1E8A-953F-4A2A-B492-FFE006AC34CE}" type="datetime1">
              <a:rPr lang="en-US" smtClean="0"/>
              <a:t>2/5/2025</a:t>
            </a:fld>
            <a:endParaRPr lang="en-US"/>
          </a:p>
        </p:txBody>
      </p:sp>
      <p:sp>
        <p:nvSpPr>
          <p:cNvPr id="5" name="Footer Placeholder 4">
            <a:extLst>
              <a:ext uri="{FF2B5EF4-FFF2-40B4-BE49-F238E27FC236}">
                <a16:creationId xmlns:a16="http://schemas.microsoft.com/office/drawing/2014/main" id="{E034FBF5-16C0-46A0-916A-4910C1B61514}"/>
              </a:ext>
            </a:extLst>
          </p:cNvPr>
          <p:cNvSpPr>
            <a:spLocks noGrp="1"/>
          </p:cNvSpPr>
          <p:nvPr>
            <p:ph type="ftr" sz="quarter" idx="11"/>
          </p:nvPr>
        </p:nvSpPr>
        <p:spPr/>
        <p:txBody>
          <a:bodyPr/>
          <a:lstStyle/>
          <a:p>
            <a:r>
              <a:rPr lang="en-US"/>
              <a:t>Tariffs and Trade Compliance Update </a:t>
            </a:r>
          </a:p>
        </p:txBody>
      </p:sp>
      <p:sp>
        <p:nvSpPr>
          <p:cNvPr id="6" name="Slide Number Placeholder 5">
            <a:extLst>
              <a:ext uri="{FF2B5EF4-FFF2-40B4-BE49-F238E27FC236}">
                <a16:creationId xmlns:a16="http://schemas.microsoft.com/office/drawing/2014/main" id="{CB626EA6-7E48-454C-887A-0EF3356F91D5}"/>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148615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312BAB-A07B-4FEA-8EB5-A7BD8B24C6DA}"/>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F245A432-7E52-48B5-A8BB-13EED592E35A}"/>
              </a:ext>
            </a:extLst>
          </p:cNvPr>
          <p:cNvSpPr/>
          <p:nvPr/>
        </p:nvSpPr>
        <p:spPr>
          <a:xfrm>
            <a:off x="7813964" y="0"/>
            <a:ext cx="4378036" cy="6858000"/>
          </a:xfrm>
          <a:prstGeom prst="rect">
            <a:avLst/>
          </a:prstGeom>
          <a:ln>
            <a:noFill/>
          </a:ln>
          <a:effectLst>
            <a:outerShdw blurRad="254000" dist="152400" dir="10680000" sx="95000" sy="95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56288B6-16BD-4DEE-9187-C78963ED1D8A}"/>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Vertical Title 1">
            <a:extLst>
              <a:ext uri="{FF2B5EF4-FFF2-40B4-BE49-F238E27FC236}">
                <a16:creationId xmlns:a16="http://schemas.microsoft.com/office/drawing/2014/main" id="{F9259F7B-ED77-4251-A424-93712C6F57A0}"/>
              </a:ext>
            </a:extLst>
          </p:cNvPr>
          <p:cNvSpPr>
            <a:spLocks noGrp="1"/>
          </p:cNvSpPr>
          <p:nvPr>
            <p:ph type="title" orient="vert"/>
          </p:nvPr>
        </p:nvSpPr>
        <p:spPr>
          <a:xfrm>
            <a:off x="8139544" y="872836"/>
            <a:ext cx="2521527" cy="5119256"/>
          </a:xfrm>
        </p:spPr>
        <p:txBody>
          <a:bodyPr vert="eaVert"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0295692-9BD0-4EB9-B344-9A6945DB0B81}"/>
              </a:ext>
            </a:extLst>
          </p:cNvPr>
          <p:cNvSpPr>
            <a:spLocks noGrp="1"/>
          </p:cNvSpPr>
          <p:nvPr>
            <p:ph type="body" orient="vert" idx="1"/>
          </p:nvPr>
        </p:nvSpPr>
        <p:spPr>
          <a:xfrm>
            <a:off x="756746" y="872836"/>
            <a:ext cx="6634169" cy="51192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B128527-7CED-4CF3-A260-649685D2E6D3}"/>
              </a:ext>
            </a:extLst>
          </p:cNvPr>
          <p:cNvSpPr>
            <a:spLocks noGrp="1"/>
          </p:cNvSpPr>
          <p:nvPr>
            <p:ph type="dt" sz="half" idx="10"/>
          </p:nvPr>
        </p:nvSpPr>
        <p:spPr>
          <a:xfrm>
            <a:off x="329184" y="6236208"/>
            <a:ext cx="3037459" cy="365125"/>
          </a:xfrm>
        </p:spPr>
        <p:txBody>
          <a:bodyPr/>
          <a:lstStyle/>
          <a:p>
            <a:fld id="{FB69E1A2-E3A1-4837-A09E-EFA0ACB9B684}" type="datetime1">
              <a:rPr lang="en-US" smtClean="0"/>
              <a:t>2/5/2025</a:t>
            </a:fld>
            <a:endParaRPr lang="en-US" dirty="0"/>
          </a:p>
        </p:txBody>
      </p:sp>
      <p:sp>
        <p:nvSpPr>
          <p:cNvPr id="5" name="Footer Placeholder 4">
            <a:extLst>
              <a:ext uri="{FF2B5EF4-FFF2-40B4-BE49-F238E27FC236}">
                <a16:creationId xmlns:a16="http://schemas.microsoft.com/office/drawing/2014/main" id="{20517F65-E517-4B50-B559-FD7D59F3E8B5}"/>
              </a:ext>
            </a:extLst>
          </p:cNvPr>
          <p:cNvSpPr>
            <a:spLocks noGrp="1"/>
          </p:cNvSpPr>
          <p:nvPr>
            <p:ph type="ftr" sz="quarter" idx="11"/>
          </p:nvPr>
        </p:nvSpPr>
        <p:spPr>
          <a:xfrm>
            <a:off x="329184" y="237744"/>
            <a:ext cx="3581400" cy="365125"/>
          </a:xfrm>
        </p:spPr>
        <p:txBody>
          <a:bodyPr/>
          <a:lstStyle/>
          <a:p>
            <a:r>
              <a:rPr lang="en-US"/>
              <a:t>Tariffs and Trade Compliance Update </a:t>
            </a:r>
            <a:endParaRPr lang="en-US" dirty="0"/>
          </a:p>
        </p:txBody>
      </p:sp>
      <p:sp>
        <p:nvSpPr>
          <p:cNvPr id="6" name="Slide Number Placeholder 5">
            <a:extLst>
              <a:ext uri="{FF2B5EF4-FFF2-40B4-BE49-F238E27FC236}">
                <a16:creationId xmlns:a16="http://schemas.microsoft.com/office/drawing/2014/main" id="{CAED40B7-46EE-49D9-BE89-7E101F80A49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6" name="Straight Connector 15">
            <a:extLst>
              <a:ext uri="{FF2B5EF4-FFF2-40B4-BE49-F238E27FC236}">
                <a16:creationId xmlns:a16="http://schemas.microsoft.com/office/drawing/2014/main" id="{E05031BF-2EA5-4128-B6AF-2D0F5A101095}"/>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652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62CCA-8D32-44C3-809A-54D0245B8ABF}"/>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689041-349C-49F8-B155-6F5862873736}"/>
              </a:ext>
            </a:extLst>
          </p:cNvPr>
          <p:cNvSpPr>
            <a:spLocks noGrp="1"/>
          </p:cNvSpPr>
          <p:nvPr>
            <p:ph idx="1"/>
          </p:nvPr>
        </p:nvSpPr>
        <p:spPr>
          <a:xfrm>
            <a:off x="761799" y="2750126"/>
            <a:ext cx="10381205" cy="32617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5E088-72B1-425B-B53B-81B134826169}"/>
              </a:ext>
            </a:extLst>
          </p:cNvPr>
          <p:cNvSpPr>
            <a:spLocks noGrp="1"/>
          </p:cNvSpPr>
          <p:nvPr>
            <p:ph type="dt" sz="half" idx="10"/>
          </p:nvPr>
        </p:nvSpPr>
        <p:spPr/>
        <p:txBody>
          <a:bodyPr/>
          <a:lstStyle/>
          <a:p>
            <a:fld id="{855BBCF5-F109-4B11-A85D-B2A17405F276}" type="datetime1">
              <a:rPr lang="en-US" smtClean="0"/>
              <a:t>2/5/2025</a:t>
            </a:fld>
            <a:endParaRPr lang="en-US"/>
          </a:p>
        </p:txBody>
      </p:sp>
      <p:sp>
        <p:nvSpPr>
          <p:cNvPr id="5" name="Footer Placeholder 4">
            <a:extLst>
              <a:ext uri="{FF2B5EF4-FFF2-40B4-BE49-F238E27FC236}">
                <a16:creationId xmlns:a16="http://schemas.microsoft.com/office/drawing/2014/main" id="{89180451-8BF9-48B2-8E6A-9E15C8335726}"/>
              </a:ext>
            </a:extLst>
          </p:cNvPr>
          <p:cNvSpPr>
            <a:spLocks noGrp="1"/>
          </p:cNvSpPr>
          <p:nvPr>
            <p:ph type="ftr" sz="quarter" idx="11"/>
          </p:nvPr>
        </p:nvSpPr>
        <p:spPr/>
        <p:txBody>
          <a:bodyPr/>
          <a:lstStyle/>
          <a:p>
            <a:r>
              <a:rPr lang="en-US"/>
              <a:t>Tariffs and Trade Compliance Update </a:t>
            </a:r>
          </a:p>
        </p:txBody>
      </p:sp>
      <p:sp>
        <p:nvSpPr>
          <p:cNvPr id="6" name="Slide Number Placeholder 5">
            <a:extLst>
              <a:ext uri="{FF2B5EF4-FFF2-40B4-BE49-F238E27FC236}">
                <a16:creationId xmlns:a16="http://schemas.microsoft.com/office/drawing/2014/main" id="{1A68196E-3A76-4417-BFD8-4400D16E07EA}"/>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47332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CFB183B-99B9-4420-AB2D-070568510522}"/>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6DF62B9-1876-4EEB-929D-B46F98265E34}"/>
              </a:ext>
            </a:extLst>
          </p:cNvPr>
          <p:cNvSpPr/>
          <p:nvPr/>
        </p:nvSpPr>
        <p:spPr>
          <a:xfrm>
            <a:off x="0" y="-2"/>
            <a:ext cx="12192000" cy="3862064"/>
          </a:xfrm>
          <a:prstGeom prst="rect">
            <a:avLst/>
          </a:prstGeom>
          <a:ln>
            <a:noFill/>
          </a:ln>
          <a:effectLst>
            <a:outerShdw blurRad="203200" dist="127000" dir="5460000" sx="96000" sy="96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5F0E4DD-839A-4BD2-B5FA-FF319E87D037}"/>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692C2FB-E558-4132-AAF5-EFCED0144BA2}"/>
              </a:ext>
            </a:extLst>
          </p:cNvPr>
          <p:cNvSpPr>
            <a:spLocks noGrp="1"/>
          </p:cNvSpPr>
          <p:nvPr>
            <p:ph type="title"/>
          </p:nvPr>
        </p:nvSpPr>
        <p:spPr>
          <a:xfrm>
            <a:off x="761801" y="852056"/>
            <a:ext cx="10380572" cy="257694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AA20424-DA4E-467F-AC0A-D44192A54F64}"/>
              </a:ext>
            </a:extLst>
          </p:cNvPr>
          <p:cNvSpPr>
            <a:spLocks noGrp="1"/>
          </p:cNvSpPr>
          <p:nvPr>
            <p:ph type="body" idx="1"/>
          </p:nvPr>
        </p:nvSpPr>
        <p:spPr>
          <a:xfrm>
            <a:off x="761797" y="4202832"/>
            <a:ext cx="10395116" cy="178926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B39F9C-ADA9-4225-9D74-193A8894ED7A}"/>
              </a:ext>
            </a:extLst>
          </p:cNvPr>
          <p:cNvSpPr>
            <a:spLocks noGrp="1"/>
          </p:cNvSpPr>
          <p:nvPr>
            <p:ph type="dt" sz="half" idx="10"/>
          </p:nvPr>
        </p:nvSpPr>
        <p:spPr>
          <a:xfrm>
            <a:off x="332481" y="6236208"/>
            <a:ext cx="3037459" cy="365125"/>
          </a:xfrm>
        </p:spPr>
        <p:txBody>
          <a:bodyPr/>
          <a:lstStyle/>
          <a:p>
            <a:fld id="{4C8CC821-3EFD-4635-B3FF-DEAF91DDDABB}" type="datetime1">
              <a:rPr lang="en-US" smtClean="0"/>
              <a:t>2/5/2025</a:t>
            </a:fld>
            <a:endParaRPr lang="en-US" dirty="0"/>
          </a:p>
        </p:txBody>
      </p:sp>
      <p:sp>
        <p:nvSpPr>
          <p:cNvPr id="5" name="Footer Placeholder 4">
            <a:extLst>
              <a:ext uri="{FF2B5EF4-FFF2-40B4-BE49-F238E27FC236}">
                <a16:creationId xmlns:a16="http://schemas.microsoft.com/office/drawing/2014/main" id="{84057DEC-B96B-4D69-8B62-5156FDA6D9BB}"/>
              </a:ext>
            </a:extLst>
          </p:cNvPr>
          <p:cNvSpPr>
            <a:spLocks noGrp="1"/>
          </p:cNvSpPr>
          <p:nvPr>
            <p:ph type="ftr" sz="quarter" idx="11"/>
          </p:nvPr>
        </p:nvSpPr>
        <p:spPr>
          <a:xfrm>
            <a:off x="332481" y="237744"/>
            <a:ext cx="4114800" cy="365125"/>
          </a:xfrm>
        </p:spPr>
        <p:txBody>
          <a:bodyPr/>
          <a:lstStyle/>
          <a:p>
            <a:r>
              <a:rPr lang="en-US"/>
              <a:t>Tariffs and Trade Compliance Update </a:t>
            </a:r>
            <a:endParaRPr lang="en-US" dirty="0"/>
          </a:p>
        </p:txBody>
      </p:sp>
      <p:sp>
        <p:nvSpPr>
          <p:cNvPr id="6" name="Slide Number Placeholder 5">
            <a:extLst>
              <a:ext uri="{FF2B5EF4-FFF2-40B4-BE49-F238E27FC236}">
                <a16:creationId xmlns:a16="http://schemas.microsoft.com/office/drawing/2014/main" id="{A0BF4AC1-9934-43DC-B9AC-322612A74656}"/>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cxnSp>
        <p:nvCxnSpPr>
          <p:cNvPr id="11" name="Straight Connector 10">
            <a:extLst>
              <a:ext uri="{FF2B5EF4-FFF2-40B4-BE49-F238E27FC236}">
                <a16:creationId xmlns:a16="http://schemas.microsoft.com/office/drawing/2014/main" id="{4CBDA60A-39CD-41D4-8AE5-0FB7FD78559C}"/>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40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AF84-4A19-4D9A-9B82-46BCBED4F7BD}"/>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5A373DD-26AC-4E69-A17C-538D9C7C6854}"/>
              </a:ext>
            </a:extLst>
          </p:cNvPr>
          <p:cNvSpPr>
            <a:spLocks noGrp="1"/>
          </p:cNvSpPr>
          <p:nvPr>
            <p:ph sz="half" idx="1"/>
          </p:nvPr>
        </p:nvSpPr>
        <p:spPr>
          <a:xfrm>
            <a:off x="761800"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AD30C23-A75F-45DF-BCCF-760C533AC7FA}"/>
              </a:ext>
            </a:extLst>
          </p:cNvPr>
          <p:cNvSpPr>
            <a:spLocks noGrp="1"/>
          </p:cNvSpPr>
          <p:nvPr>
            <p:ph sz="half" idx="2"/>
          </p:nvPr>
        </p:nvSpPr>
        <p:spPr>
          <a:xfrm>
            <a:off x="6097092"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82C3974-73EC-4F1B-9E92-0E279ABEE5CD}"/>
              </a:ext>
            </a:extLst>
          </p:cNvPr>
          <p:cNvSpPr>
            <a:spLocks noGrp="1"/>
          </p:cNvSpPr>
          <p:nvPr>
            <p:ph type="dt" sz="half" idx="10"/>
          </p:nvPr>
        </p:nvSpPr>
        <p:spPr>
          <a:xfrm>
            <a:off x="332481" y="6236208"/>
            <a:ext cx="3037459" cy="365125"/>
          </a:xfrm>
        </p:spPr>
        <p:txBody>
          <a:bodyPr/>
          <a:lstStyle/>
          <a:p>
            <a:fld id="{91D845D7-CAD6-40F8-9FA7-F329ADDFF0C1}" type="datetime1">
              <a:rPr lang="en-US" smtClean="0"/>
              <a:t>2/5/2025</a:t>
            </a:fld>
            <a:endParaRPr lang="en-US" dirty="0"/>
          </a:p>
        </p:txBody>
      </p:sp>
      <p:sp>
        <p:nvSpPr>
          <p:cNvPr id="6" name="Footer Placeholder 5">
            <a:extLst>
              <a:ext uri="{FF2B5EF4-FFF2-40B4-BE49-F238E27FC236}">
                <a16:creationId xmlns:a16="http://schemas.microsoft.com/office/drawing/2014/main" id="{CC70B3F2-3F28-42A3-9701-A6F01F1B185A}"/>
              </a:ext>
            </a:extLst>
          </p:cNvPr>
          <p:cNvSpPr>
            <a:spLocks noGrp="1"/>
          </p:cNvSpPr>
          <p:nvPr>
            <p:ph type="ftr" sz="quarter" idx="11"/>
          </p:nvPr>
        </p:nvSpPr>
        <p:spPr>
          <a:xfrm>
            <a:off x="332481" y="237744"/>
            <a:ext cx="4114800" cy="365125"/>
          </a:xfrm>
        </p:spPr>
        <p:txBody>
          <a:bodyPr/>
          <a:lstStyle/>
          <a:p>
            <a:r>
              <a:rPr lang="en-US"/>
              <a:t>Tariffs and Trade Compliance Update </a:t>
            </a:r>
            <a:endParaRPr lang="en-US" dirty="0"/>
          </a:p>
        </p:txBody>
      </p:sp>
      <p:sp>
        <p:nvSpPr>
          <p:cNvPr id="7" name="Slide Number Placeholder 6">
            <a:extLst>
              <a:ext uri="{FF2B5EF4-FFF2-40B4-BE49-F238E27FC236}">
                <a16:creationId xmlns:a16="http://schemas.microsoft.com/office/drawing/2014/main" id="{E5E7A2FC-50E7-4972-9F28-E3AC4EF93D44}"/>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77243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5F85-77E6-4F6D-9FFA-5D76201B13E5}"/>
              </a:ext>
            </a:extLst>
          </p:cNvPr>
          <p:cNvSpPr>
            <a:spLocks noGrp="1"/>
          </p:cNvSpPr>
          <p:nvPr>
            <p:ph type="title"/>
          </p:nvPr>
        </p:nvSpPr>
        <p:spPr>
          <a:xfrm>
            <a:off x="761802" y="872836"/>
            <a:ext cx="10380572" cy="1427019"/>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C6C0DAE-58D1-45D9-9FC4-B0864E332C08}"/>
              </a:ext>
            </a:extLst>
          </p:cNvPr>
          <p:cNvSpPr>
            <a:spLocks noGrp="1"/>
          </p:cNvSpPr>
          <p:nvPr>
            <p:ph type="body" idx="1"/>
          </p:nvPr>
        </p:nvSpPr>
        <p:spPr>
          <a:xfrm>
            <a:off x="761801" y="2713326"/>
            <a:ext cx="5023424"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1E63D7-9812-4EA1-A0A2-14D974311FAD}"/>
              </a:ext>
            </a:extLst>
          </p:cNvPr>
          <p:cNvSpPr>
            <a:spLocks noGrp="1"/>
          </p:cNvSpPr>
          <p:nvPr>
            <p:ph sz="half" idx="2"/>
          </p:nvPr>
        </p:nvSpPr>
        <p:spPr>
          <a:xfrm>
            <a:off x="761801" y="3706091"/>
            <a:ext cx="5023424"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4C5055B-04A0-47D3-90ED-135025F857F9}"/>
              </a:ext>
            </a:extLst>
          </p:cNvPr>
          <p:cNvSpPr>
            <a:spLocks noGrp="1"/>
          </p:cNvSpPr>
          <p:nvPr>
            <p:ph type="body" sz="quarter" idx="3"/>
          </p:nvPr>
        </p:nvSpPr>
        <p:spPr>
          <a:xfrm>
            <a:off x="6094211" y="2713326"/>
            <a:ext cx="5048163"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36E6E-8F64-49E6-B57C-86CF92D1689E}"/>
              </a:ext>
            </a:extLst>
          </p:cNvPr>
          <p:cNvSpPr>
            <a:spLocks noGrp="1"/>
          </p:cNvSpPr>
          <p:nvPr>
            <p:ph sz="quarter" idx="4"/>
          </p:nvPr>
        </p:nvSpPr>
        <p:spPr>
          <a:xfrm>
            <a:off x="6094211" y="3706091"/>
            <a:ext cx="5048163"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FFBEAD-2827-40DA-8338-2D691325F1B3}"/>
              </a:ext>
            </a:extLst>
          </p:cNvPr>
          <p:cNvSpPr>
            <a:spLocks noGrp="1"/>
          </p:cNvSpPr>
          <p:nvPr>
            <p:ph type="dt" sz="half" idx="10"/>
          </p:nvPr>
        </p:nvSpPr>
        <p:spPr>
          <a:xfrm>
            <a:off x="332481" y="6236208"/>
            <a:ext cx="3037459" cy="365125"/>
          </a:xfrm>
        </p:spPr>
        <p:txBody>
          <a:bodyPr/>
          <a:lstStyle/>
          <a:p>
            <a:fld id="{10BF001D-8967-49C0-92EB-BDAADB5DF24F}" type="datetime1">
              <a:rPr lang="en-US" smtClean="0"/>
              <a:t>2/5/2025</a:t>
            </a:fld>
            <a:endParaRPr lang="en-US" dirty="0"/>
          </a:p>
        </p:txBody>
      </p:sp>
      <p:sp>
        <p:nvSpPr>
          <p:cNvPr id="8" name="Footer Placeholder 7">
            <a:extLst>
              <a:ext uri="{FF2B5EF4-FFF2-40B4-BE49-F238E27FC236}">
                <a16:creationId xmlns:a16="http://schemas.microsoft.com/office/drawing/2014/main" id="{DF34B88D-9C6E-4A88-985C-3ED5057A1F65}"/>
              </a:ext>
            </a:extLst>
          </p:cNvPr>
          <p:cNvSpPr>
            <a:spLocks noGrp="1"/>
          </p:cNvSpPr>
          <p:nvPr>
            <p:ph type="ftr" sz="quarter" idx="11"/>
          </p:nvPr>
        </p:nvSpPr>
        <p:spPr>
          <a:xfrm>
            <a:off x="332481" y="237744"/>
            <a:ext cx="4114800" cy="365125"/>
          </a:xfrm>
        </p:spPr>
        <p:txBody>
          <a:bodyPr/>
          <a:lstStyle/>
          <a:p>
            <a:r>
              <a:rPr lang="en-US"/>
              <a:t>Tariffs and Trade Compliance Update </a:t>
            </a:r>
            <a:endParaRPr lang="en-US" dirty="0"/>
          </a:p>
        </p:txBody>
      </p:sp>
      <p:sp>
        <p:nvSpPr>
          <p:cNvPr id="9" name="Slide Number Placeholder 8">
            <a:extLst>
              <a:ext uri="{FF2B5EF4-FFF2-40B4-BE49-F238E27FC236}">
                <a16:creationId xmlns:a16="http://schemas.microsoft.com/office/drawing/2014/main" id="{880B6A32-2D15-425F-B6A9-146AFB5C1ACB}"/>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604312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1B7C-9BD5-4CF8-BAEB-A6CB78DA2F89}"/>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D85F1D3-3353-4FC6-8854-51B0BFFD6D5A}"/>
              </a:ext>
            </a:extLst>
          </p:cNvPr>
          <p:cNvSpPr>
            <a:spLocks noGrp="1"/>
          </p:cNvSpPr>
          <p:nvPr>
            <p:ph type="dt" sz="half" idx="10"/>
          </p:nvPr>
        </p:nvSpPr>
        <p:spPr/>
        <p:txBody>
          <a:bodyPr/>
          <a:lstStyle/>
          <a:p>
            <a:fld id="{C7D170C6-D84D-4AEB-9932-587E0A81AF49}" type="datetime1">
              <a:rPr lang="en-US" smtClean="0"/>
              <a:t>2/5/2025</a:t>
            </a:fld>
            <a:endParaRPr lang="en-US"/>
          </a:p>
        </p:txBody>
      </p:sp>
      <p:sp>
        <p:nvSpPr>
          <p:cNvPr id="4" name="Footer Placeholder 3">
            <a:extLst>
              <a:ext uri="{FF2B5EF4-FFF2-40B4-BE49-F238E27FC236}">
                <a16:creationId xmlns:a16="http://schemas.microsoft.com/office/drawing/2014/main" id="{F7226CE6-6BEB-46DB-BD4B-9B8AE89A1A83}"/>
              </a:ext>
            </a:extLst>
          </p:cNvPr>
          <p:cNvSpPr>
            <a:spLocks noGrp="1"/>
          </p:cNvSpPr>
          <p:nvPr>
            <p:ph type="ftr" sz="quarter" idx="11"/>
          </p:nvPr>
        </p:nvSpPr>
        <p:spPr/>
        <p:txBody>
          <a:bodyPr/>
          <a:lstStyle/>
          <a:p>
            <a:r>
              <a:rPr lang="en-US"/>
              <a:t>Tariffs and Trade Compliance Update </a:t>
            </a:r>
          </a:p>
        </p:txBody>
      </p:sp>
      <p:sp>
        <p:nvSpPr>
          <p:cNvPr id="5" name="Slide Number Placeholder 4">
            <a:extLst>
              <a:ext uri="{FF2B5EF4-FFF2-40B4-BE49-F238E27FC236}">
                <a16:creationId xmlns:a16="http://schemas.microsoft.com/office/drawing/2014/main" id="{1181BCCC-8B3F-40B3-91D5-52E53B2AAE11}"/>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331548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C0FBB6-4CCA-4358-9DD5-CDF2173E63C8}"/>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8902559A-671A-4FDE-82C3-1CF8CFCF18EC}"/>
              </a:ext>
            </a:extLst>
          </p:cNvPr>
          <p:cNvSpPr>
            <a:spLocks noGrp="1"/>
          </p:cNvSpPr>
          <p:nvPr>
            <p:ph type="dt" sz="half" idx="10"/>
          </p:nvPr>
        </p:nvSpPr>
        <p:spPr/>
        <p:txBody>
          <a:bodyPr/>
          <a:lstStyle/>
          <a:p>
            <a:fld id="{9EBDD3B0-7B0E-42DC-90D5-174A51C391A4}" type="datetime1">
              <a:rPr lang="en-US" smtClean="0"/>
              <a:t>2/5/2025</a:t>
            </a:fld>
            <a:endParaRPr lang="en-US"/>
          </a:p>
        </p:txBody>
      </p:sp>
      <p:sp>
        <p:nvSpPr>
          <p:cNvPr id="3" name="Footer Placeholder 2">
            <a:extLst>
              <a:ext uri="{FF2B5EF4-FFF2-40B4-BE49-F238E27FC236}">
                <a16:creationId xmlns:a16="http://schemas.microsoft.com/office/drawing/2014/main" id="{78A14275-250D-437E-BAF1-5BB3CDE64AC4}"/>
              </a:ext>
            </a:extLst>
          </p:cNvPr>
          <p:cNvSpPr>
            <a:spLocks noGrp="1"/>
          </p:cNvSpPr>
          <p:nvPr>
            <p:ph type="ftr" sz="quarter" idx="11"/>
          </p:nvPr>
        </p:nvSpPr>
        <p:spPr/>
        <p:txBody>
          <a:bodyPr/>
          <a:lstStyle/>
          <a:p>
            <a:r>
              <a:rPr lang="en-US"/>
              <a:t>Tariffs and Trade Compliance Update </a:t>
            </a:r>
            <a:endParaRPr lang="en-US" dirty="0"/>
          </a:p>
        </p:txBody>
      </p:sp>
      <p:sp>
        <p:nvSpPr>
          <p:cNvPr id="4" name="Slide Number Placeholder 3">
            <a:extLst>
              <a:ext uri="{FF2B5EF4-FFF2-40B4-BE49-F238E27FC236}">
                <a16:creationId xmlns:a16="http://schemas.microsoft.com/office/drawing/2014/main" id="{EFD93BDE-2A52-4AA7-B222-0F25570EBF77}"/>
              </a:ext>
            </a:extLst>
          </p:cNvPr>
          <p:cNvSpPr>
            <a:spLocks noGrp="1"/>
          </p:cNvSpPr>
          <p:nvPr>
            <p:ph type="sldNum" sz="quarter" idx="12"/>
          </p:nvPr>
        </p:nvSpPr>
        <p:spPr/>
        <p:txBody>
          <a:bodyPr/>
          <a:lstStyle/>
          <a:p>
            <a:fld id="{B4A918BC-4D43-4B42-B3C0-E7EBE25E6AF0}" type="slidenum">
              <a:rPr lang="en-US" smtClean="0"/>
              <a:t>‹#›</a:t>
            </a:fld>
            <a:endParaRPr lang="en-US"/>
          </a:p>
        </p:txBody>
      </p:sp>
      <p:cxnSp>
        <p:nvCxnSpPr>
          <p:cNvPr id="5" name="Straight Connector 4">
            <a:extLst>
              <a:ext uri="{FF2B5EF4-FFF2-40B4-BE49-F238E27FC236}">
                <a16:creationId xmlns:a16="http://schemas.microsoft.com/office/drawing/2014/main" id="{9E6B771E-DDF7-430C-9462-BA1D3742C84E}"/>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082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F9A0B00-F6ED-4C3A-97DC-C2AF9D62EE8B}"/>
              </a:ext>
            </a:extLst>
          </p:cNvPr>
          <p:cNvSpPr/>
          <p:nvPr/>
        </p:nvSpPr>
        <p:spPr>
          <a:xfrm>
            <a:off x="79067" y="0"/>
            <a:ext cx="4998624" cy="6858000"/>
          </a:xfrm>
          <a:prstGeom prst="rect">
            <a:avLst/>
          </a:prstGeom>
          <a:ln>
            <a:noFill/>
          </a:ln>
          <a:effectLst>
            <a:outerShdw blurRad="228600" dist="1143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3" name="Rectangle 122">
            <a:extLst>
              <a:ext uri="{FF2B5EF4-FFF2-40B4-BE49-F238E27FC236}">
                <a16:creationId xmlns:a16="http://schemas.microsoft.com/office/drawing/2014/main" id="{3B025FD9-B9EF-4F5C-B67D-3485253B7A6A}"/>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47F545CD-A200-4C66-BF9A-9B839D0CE648}"/>
              </a:ext>
            </a:extLst>
          </p:cNvPr>
          <p:cNvSpPr/>
          <p:nvPr/>
        </p:nvSpPr>
        <p:spPr>
          <a:xfrm>
            <a:off x="0" y="0"/>
            <a:ext cx="6096000" cy="6858000"/>
          </a:xfrm>
          <a:prstGeom prst="rect">
            <a:avLst/>
          </a:prstGeom>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110916-EEE9-418C-B24A-EC09A6D22859}"/>
              </a:ext>
            </a:extLst>
          </p:cNvPr>
          <p:cNvSpPr>
            <a:spLocks noGrp="1"/>
          </p:cNvSpPr>
          <p:nvPr>
            <p:ph type="title"/>
          </p:nvPr>
        </p:nvSpPr>
        <p:spPr>
          <a:xfrm>
            <a:off x="770537" y="872836"/>
            <a:ext cx="4560525" cy="2281050"/>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9C3A0F4-FD98-409E-B41A-5F4352C6A8E5}"/>
              </a:ext>
            </a:extLst>
          </p:cNvPr>
          <p:cNvSpPr>
            <a:spLocks noGrp="1"/>
          </p:cNvSpPr>
          <p:nvPr>
            <p:ph idx="1"/>
          </p:nvPr>
        </p:nvSpPr>
        <p:spPr>
          <a:xfrm>
            <a:off x="6621781" y="872837"/>
            <a:ext cx="4520593" cy="5140036"/>
          </a:xfrm>
        </p:spPr>
        <p:txBody>
          <a:bodyPr>
            <a:normAutofit/>
          </a:bodyPr>
          <a:lstStyle>
            <a:lvl1pPr algn="l">
              <a:defRPr sz="2800"/>
            </a:lvl1pPr>
            <a:lvl2pPr algn="l">
              <a:defRPr sz="2400"/>
            </a:lvl2pPr>
            <a:lvl3pPr algn="l">
              <a:defRPr sz="2000"/>
            </a:lvl3pPr>
            <a:lvl4pPr algn="l">
              <a:defRPr sz="1800"/>
            </a:lvl4pPr>
            <a:lvl5pPr algn="l">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EFABF6F-6E7C-4B3F-B205-09361DA5898B}"/>
              </a:ext>
            </a:extLst>
          </p:cNvPr>
          <p:cNvSpPr>
            <a:spLocks noGrp="1"/>
          </p:cNvSpPr>
          <p:nvPr>
            <p:ph type="body" sz="half" idx="2"/>
          </p:nvPr>
        </p:nvSpPr>
        <p:spPr>
          <a:xfrm>
            <a:off x="770537" y="3442854"/>
            <a:ext cx="4560525" cy="257694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25198D-8500-4277-AA5D-3C3D8FDDCF4B}"/>
              </a:ext>
            </a:extLst>
          </p:cNvPr>
          <p:cNvSpPr>
            <a:spLocks noGrp="1"/>
          </p:cNvSpPr>
          <p:nvPr>
            <p:ph type="dt" sz="half" idx="10"/>
          </p:nvPr>
        </p:nvSpPr>
        <p:spPr>
          <a:xfrm>
            <a:off x="329184" y="6236208"/>
            <a:ext cx="3037459" cy="365125"/>
          </a:xfrm>
        </p:spPr>
        <p:txBody>
          <a:bodyPr/>
          <a:lstStyle/>
          <a:p>
            <a:fld id="{3923660B-7605-4703-9B49-7328B4669FBC}" type="datetime1">
              <a:rPr lang="en-US" smtClean="0"/>
              <a:t>2/5/2025</a:t>
            </a:fld>
            <a:endParaRPr lang="en-US" dirty="0"/>
          </a:p>
        </p:txBody>
      </p:sp>
      <p:sp>
        <p:nvSpPr>
          <p:cNvPr id="6" name="Footer Placeholder 5">
            <a:extLst>
              <a:ext uri="{FF2B5EF4-FFF2-40B4-BE49-F238E27FC236}">
                <a16:creationId xmlns:a16="http://schemas.microsoft.com/office/drawing/2014/main" id="{F98D219F-027A-4632-9FB0-BD098D5693DB}"/>
              </a:ext>
            </a:extLst>
          </p:cNvPr>
          <p:cNvSpPr>
            <a:spLocks noGrp="1"/>
          </p:cNvSpPr>
          <p:nvPr>
            <p:ph type="ftr" sz="quarter" idx="11"/>
          </p:nvPr>
        </p:nvSpPr>
        <p:spPr>
          <a:xfrm>
            <a:off x="329184" y="237744"/>
            <a:ext cx="3792532" cy="365125"/>
          </a:xfrm>
        </p:spPr>
        <p:txBody>
          <a:bodyPr/>
          <a:lstStyle>
            <a:lvl1pPr algn="l">
              <a:defRPr/>
            </a:lvl1pPr>
          </a:lstStyle>
          <a:p>
            <a:r>
              <a:rPr lang="en-US"/>
              <a:t>Tariffs and Trade Compliance Update </a:t>
            </a:r>
            <a:endParaRPr lang="en-US" dirty="0"/>
          </a:p>
        </p:txBody>
      </p:sp>
      <p:sp>
        <p:nvSpPr>
          <p:cNvPr id="7" name="Slide Number Placeholder 6">
            <a:extLst>
              <a:ext uri="{FF2B5EF4-FFF2-40B4-BE49-F238E27FC236}">
                <a16:creationId xmlns:a16="http://schemas.microsoft.com/office/drawing/2014/main" id="{CA30C82B-C7DC-434D-8768-DE9D1176715B}"/>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29" name="Straight Connector 128">
            <a:extLst>
              <a:ext uri="{FF2B5EF4-FFF2-40B4-BE49-F238E27FC236}">
                <a16:creationId xmlns:a16="http://schemas.microsoft.com/office/drawing/2014/main" id="{A8CCC603-9605-46C8-9034-8DAE6AC40DD9}"/>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CBBF1D9-8F8F-45A3-BDB4-952D0FB20A4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05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BEB8797-B080-41A6-B14E-8DC7F0F27E4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0C6C7272-A552-46B3-992F-F5ADD5AA2443}"/>
              </a:ext>
            </a:extLst>
          </p:cNvPr>
          <p:cNvSpPr/>
          <p:nvPr/>
        </p:nvSpPr>
        <p:spPr>
          <a:xfrm>
            <a:off x="-1" y="0"/>
            <a:ext cx="6087677" cy="6858000"/>
          </a:xfrm>
          <a:prstGeom prst="rect">
            <a:avLst/>
          </a:prstGeom>
          <a:solidFill>
            <a:schemeClr val="bg1"/>
          </a:solidFill>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25F6AD1-1E6C-46AF-8431-6627180FFD2E}"/>
              </a:ext>
            </a:extLst>
          </p:cNvPr>
          <p:cNvSpPr>
            <a:spLocks noGrp="1"/>
          </p:cNvSpPr>
          <p:nvPr>
            <p:ph type="title"/>
          </p:nvPr>
        </p:nvSpPr>
        <p:spPr>
          <a:xfrm>
            <a:off x="768733" y="858981"/>
            <a:ext cx="4556749" cy="2281052"/>
          </a:xfrm>
        </p:spPr>
        <p:txBody>
          <a:bodyPr anchor="b"/>
          <a:lstStyle>
            <a:lvl1pPr>
              <a:defRPr lang="en-US" sz="36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88A91F9-760E-4CF4-8A03-FA1482C35EB7}"/>
              </a:ext>
            </a:extLst>
          </p:cNvPr>
          <p:cNvSpPr>
            <a:spLocks noGrp="1"/>
          </p:cNvSpPr>
          <p:nvPr>
            <p:ph type="pic" idx="1"/>
          </p:nvPr>
        </p:nvSpPr>
        <p:spPr>
          <a:xfrm>
            <a:off x="6559826" y="865909"/>
            <a:ext cx="4582548" cy="51261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49A9D5-BA6E-4C4A-88A0-5BB86958B8E6}"/>
              </a:ext>
            </a:extLst>
          </p:cNvPr>
          <p:cNvSpPr>
            <a:spLocks noGrp="1"/>
          </p:cNvSpPr>
          <p:nvPr>
            <p:ph type="body" sz="half" idx="2"/>
          </p:nvPr>
        </p:nvSpPr>
        <p:spPr>
          <a:xfrm>
            <a:off x="768733" y="3429000"/>
            <a:ext cx="4556749" cy="2590800"/>
          </a:xfrm>
        </p:spPr>
        <p:txBody>
          <a:bodyPr/>
          <a:lstStyle>
            <a:lvl1pPr marL="0" indent="0">
              <a:buNone/>
              <a:defRPr lang="en-US" sz="2400" kern="1200" dirty="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56899E-70A1-4EFB-87EC-6C4F3BC0360B}"/>
              </a:ext>
            </a:extLst>
          </p:cNvPr>
          <p:cNvSpPr>
            <a:spLocks noGrp="1"/>
          </p:cNvSpPr>
          <p:nvPr>
            <p:ph type="dt" sz="half" idx="10"/>
          </p:nvPr>
        </p:nvSpPr>
        <p:spPr>
          <a:xfrm>
            <a:off x="329184" y="6236208"/>
            <a:ext cx="3037459" cy="365125"/>
          </a:xfrm>
        </p:spPr>
        <p:txBody>
          <a:bodyPr/>
          <a:lstStyle/>
          <a:p>
            <a:fld id="{DE1824FF-BD02-449D-8877-B2A49DD47D5F}" type="datetime1">
              <a:rPr lang="en-US" smtClean="0"/>
              <a:t>2/5/2025</a:t>
            </a:fld>
            <a:endParaRPr lang="en-US" dirty="0"/>
          </a:p>
        </p:txBody>
      </p:sp>
      <p:sp>
        <p:nvSpPr>
          <p:cNvPr id="6" name="Footer Placeholder 5">
            <a:extLst>
              <a:ext uri="{FF2B5EF4-FFF2-40B4-BE49-F238E27FC236}">
                <a16:creationId xmlns:a16="http://schemas.microsoft.com/office/drawing/2014/main" id="{5FC34B05-4931-4BC8-BD43-9E6B944B3069}"/>
              </a:ext>
            </a:extLst>
          </p:cNvPr>
          <p:cNvSpPr>
            <a:spLocks noGrp="1"/>
          </p:cNvSpPr>
          <p:nvPr>
            <p:ph type="ftr" sz="quarter" idx="11"/>
          </p:nvPr>
        </p:nvSpPr>
        <p:spPr>
          <a:xfrm>
            <a:off x="329184" y="237744"/>
            <a:ext cx="4114800" cy="365125"/>
          </a:xfrm>
        </p:spPr>
        <p:txBody>
          <a:bodyPr/>
          <a:lstStyle>
            <a:lvl1pPr algn="l">
              <a:defRPr/>
            </a:lvl1pPr>
          </a:lstStyle>
          <a:p>
            <a:r>
              <a:rPr lang="en-US"/>
              <a:t>Tariffs and Trade Compliance Update </a:t>
            </a:r>
            <a:endParaRPr lang="en-US" dirty="0"/>
          </a:p>
        </p:txBody>
      </p:sp>
      <p:sp>
        <p:nvSpPr>
          <p:cNvPr id="7" name="Slide Number Placeholder 6">
            <a:extLst>
              <a:ext uri="{FF2B5EF4-FFF2-40B4-BE49-F238E27FC236}">
                <a16:creationId xmlns:a16="http://schemas.microsoft.com/office/drawing/2014/main" id="{AD4ABE5D-7EA4-4D33-B23E-52E640CBF21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74" name="Straight Connector 73">
            <a:extLst>
              <a:ext uri="{FF2B5EF4-FFF2-40B4-BE49-F238E27FC236}">
                <a16:creationId xmlns:a16="http://schemas.microsoft.com/office/drawing/2014/main" id="{DF0DB5EA-94EC-4DB5-B8E5-B454005C1552}"/>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699FF82-B951-46E6-AEA7-0993C867FB6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284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38E7D36-B1C9-463C-983F-AEA5810A60D0}"/>
              </a:ext>
            </a:extLst>
          </p:cNvPr>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7B9A221-B33F-47C2-85FF-2C8F363D797B}"/>
              </a:ext>
            </a:extLst>
          </p:cNvPr>
          <p:cNvSpPr/>
          <p:nvPr/>
        </p:nvSpPr>
        <p:spPr>
          <a:xfrm>
            <a:off x="0" y="0"/>
            <a:ext cx="12188952"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ectangle 7">
            <a:extLst>
              <a:ext uri="{FF2B5EF4-FFF2-40B4-BE49-F238E27FC236}">
                <a16:creationId xmlns:a16="http://schemas.microsoft.com/office/drawing/2014/main" id="{CD0E0EF1-7626-4514-9337-271DD661B1EB}"/>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5" name="Rectangle 64">
            <a:extLst>
              <a:ext uri="{FF2B5EF4-FFF2-40B4-BE49-F238E27FC236}">
                <a16:creationId xmlns:a16="http://schemas.microsoft.com/office/drawing/2014/main" id="{5F0B1492-9A00-4F80-8771-0BB2C2C4353C}"/>
              </a:ext>
            </a:extLst>
          </p:cNvPr>
          <p:cNvSpPr/>
          <p:nvPr/>
        </p:nvSpPr>
        <p:spPr>
          <a:xfrm>
            <a:off x="0" y="-2"/>
            <a:ext cx="12188952" cy="2544415"/>
          </a:xfrm>
          <a:prstGeom prst="rect">
            <a:avLst/>
          </a:prstGeom>
          <a:ln>
            <a:noFill/>
          </a:ln>
          <a:effectLst>
            <a:outerShdw blurRad="190500" dist="1270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0F462805-4F8E-44FE-905C-2C3F1A2B3D44}"/>
              </a:ext>
            </a:extLst>
          </p:cNvPr>
          <p:cNvSpPr>
            <a:spLocks noGrp="1"/>
          </p:cNvSpPr>
          <p:nvPr>
            <p:ph type="title"/>
          </p:nvPr>
        </p:nvSpPr>
        <p:spPr>
          <a:xfrm>
            <a:off x="761801" y="858982"/>
            <a:ext cx="10380573" cy="14322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45021C-0380-49AA-ADA1-A8B473FBF572}"/>
              </a:ext>
            </a:extLst>
          </p:cNvPr>
          <p:cNvSpPr>
            <a:spLocks noGrp="1"/>
          </p:cNvSpPr>
          <p:nvPr>
            <p:ph type="body" idx="1"/>
          </p:nvPr>
        </p:nvSpPr>
        <p:spPr>
          <a:xfrm>
            <a:off x="761799" y="2750126"/>
            <a:ext cx="10381205" cy="32617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B7A2409-F298-40BF-BFAC-65A3E71D29E8}"/>
              </a:ext>
            </a:extLst>
          </p:cNvPr>
          <p:cNvSpPr>
            <a:spLocks noGrp="1"/>
          </p:cNvSpPr>
          <p:nvPr>
            <p:ph type="dt" sz="half" idx="2"/>
          </p:nvPr>
        </p:nvSpPr>
        <p:spPr>
          <a:xfrm>
            <a:off x="332481" y="6240079"/>
            <a:ext cx="4114800" cy="365125"/>
          </a:xfrm>
          <a:prstGeom prst="rect">
            <a:avLst/>
          </a:prstGeom>
        </p:spPr>
        <p:txBody>
          <a:bodyPr vert="horz" lIns="91440" tIns="45720" rIns="91440" bIns="45720" rtlCol="0" anchor="ctr"/>
          <a:lstStyle>
            <a:lvl1pPr algn="l">
              <a:defRPr sz="900">
                <a:solidFill>
                  <a:schemeClr val="tx1"/>
                </a:solidFill>
              </a:defRPr>
            </a:lvl1pPr>
          </a:lstStyle>
          <a:p>
            <a:fld id="{6EB668E8-39FC-4192-B7B1-120FBE96893B}" type="datetime1">
              <a:rPr lang="en-US" smtClean="0"/>
              <a:t>2/5/2025</a:t>
            </a:fld>
            <a:endParaRPr lang="en-US" dirty="0"/>
          </a:p>
        </p:txBody>
      </p:sp>
      <p:sp>
        <p:nvSpPr>
          <p:cNvPr id="5" name="Footer Placeholder 4">
            <a:extLst>
              <a:ext uri="{FF2B5EF4-FFF2-40B4-BE49-F238E27FC236}">
                <a16:creationId xmlns:a16="http://schemas.microsoft.com/office/drawing/2014/main" id="{CB4799D8-4DBF-4BB2-8D2B-65592ADC9004}"/>
              </a:ext>
            </a:extLst>
          </p:cNvPr>
          <p:cNvSpPr>
            <a:spLocks noGrp="1"/>
          </p:cNvSpPr>
          <p:nvPr>
            <p:ph type="ftr" sz="quarter" idx="3"/>
          </p:nvPr>
        </p:nvSpPr>
        <p:spPr>
          <a:xfrm>
            <a:off x="332481" y="236199"/>
            <a:ext cx="4114800" cy="365125"/>
          </a:xfrm>
          <a:prstGeom prst="rect">
            <a:avLst/>
          </a:prstGeom>
        </p:spPr>
        <p:txBody>
          <a:bodyPr vert="horz" lIns="91440" tIns="45720" rIns="91440" bIns="45720" rtlCol="0" anchor="ctr"/>
          <a:lstStyle>
            <a:lvl1pPr algn="l">
              <a:defRPr sz="900">
                <a:solidFill>
                  <a:schemeClr val="tx1"/>
                </a:solidFill>
              </a:defRPr>
            </a:lvl1pPr>
          </a:lstStyle>
          <a:p>
            <a:r>
              <a:rPr lang="en-US"/>
              <a:t>Tariffs and Trade Compliance Update </a:t>
            </a:r>
            <a:endParaRPr lang="en-US" dirty="0"/>
          </a:p>
        </p:txBody>
      </p:sp>
      <p:sp>
        <p:nvSpPr>
          <p:cNvPr id="6" name="Slide Number Placeholder 5">
            <a:extLst>
              <a:ext uri="{FF2B5EF4-FFF2-40B4-BE49-F238E27FC236}">
                <a16:creationId xmlns:a16="http://schemas.microsoft.com/office/drawing/2014/main" id="{F9F99666-11C3-48A1-966C-439EBF9D9A01}"/>
              </a:ext>
            </a:extLst>
          </p:cNvPr>
          <p:cNvSpPr>
            <a:spLocks noGrp="1"/>
          </p:cNvSpPr>
          <p:nvPr>
            <p:ph type="sldNum" sz="quarter" idx="4"/>
          </p:nvPr>
        </p:nvSpPr>
        <p:spPr>
          <a:xfrm>
            <a:off x="11289782" y="235881"/>
            <a:ext cx="756746" cy="365760"/>
          </a:xfrm>
          <a:prstGeom prst="rect">
            <a:avLst/>
          </a:prstGeom>
        </p:spPr>
        <p:txBody>
          <a:bodyPr vert="horz" lIns="91440" tIns="45720" rIns="91440" bIns="45720" rtlCol="0" anchor="ctr"/>
          <a:lstStyle>
            <a:lvl1pPr algn="ctr">
              <a:defRPr lang="en-US" sz="1400" b="1" kern="1200" smtClean="0">
                <a:solidFill>
                  <a:schemeClr val="tx1"/>
                </a:solidFill>
                <a:latin typeface="Bierstadt" panose="020B0504020202020204" pitchFamily="34" charset="0"/>
                <a:ea typeface="+mn-ea"/>
                <a:cs typeface="+mn-cs"/>
              </a:defRPr>
            </a:lvl1pPr>
          </a:lstStyle>
          <a:p>
            <a:fld id="{B4A918BC-4D43-4B42-B3C0-E7EBE25E6AF0}" type="slidenum">
              <a:rPr lang="en-US" smtClean="0"/>
              <a:pPr/>
              <a:t>‹#›</a:t>
            </a:fld>
            <a:endParaRPr lang="en-US" dirty="0"/>
          </a:p>
        </p:txBody>
      </p:sp>
      <p:cxnSp>
        <p:nvCxnSpPr>
          <p:cNvPr id="119" name="Straight Connector 118">
            <a:extLst>
              <a:ext uri="{FF2B5EF4-FFF2-40B4-BE49-F238E27FC236}">
                <a16:creationId xmlns:a16="http://schemas.microsoft.com/office/drawing/2014/main" id="{7FAC7B62-8ACC-41ED-80AB-8D1CDF38B9E4}"/>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5FF525-9A83-4625-99D9-B267BDE077E7}"/>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5371327"/>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hf hd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200" kern="1200">
          <a:solidFill>
            <a:schemeClr val="tx1"/>
          </a:solidFill>
          <a:latin typeface="+mn-lt"/>
          <a:ea typeface="+mn-ea"/>
          <a:cs typeface="+mn-cs"/>
        </a:defRPr>
      </a:lvl1pPr>
      <a:lvl2pPr marL="228600" indent="0" algn="l"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6858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renniealston@comcast.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E0238D-E295-49BE-9BFE-E9189D69E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5E9A4A-0183-4A3C-B68E-A22927891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095999" cy="6858000"/>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ectangle 12">
            <a:extLst>
              <a:ext uri="{FF2B5EF4-FFF2-40B4-BE49-F238E27FC236}">
                <a16:creationId xmlns:a16="http://schemas.microsoft.com/office/drawing/2014/main" id="{13A48C6C-3CC4-4EE5-A773-EC1EB7F59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ln>
            <a:noFill/>
          </a:ln>
          <a:effectLst>
            <a:outerShdw blurRad="596900" dist="330200" dir="8820000" sx="87000" sy="87000" algn="t" rotWithShape="0">
              <a:srgbClr val="000000">
                <a:alpha val="2666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EB1E56-1AA8-7279-9334-8B08DCC27224}"/>
              </a:ext>
            </a:extLst>
          </p:cNvPr>
          <p:cNvSpPr>
            <a:spLocks noGrp="1"/>
          </p:cNvSpPr>
          <p:nvPr>
            <p:ph type="ctrTitle"/>
          </p:nvPr>
        </p:nvSpPr>
        <p:spPr>
          <a:xfrm>
            <a:off x="6580233" y="2579129"/>
            <a:ext cx="4709550" cy="3433149"/>
          </a:xfrm>
        </p:spPr>
        <p:txBody>
          <a:bodyPr anchor="ctr">
            <a:normAutofit/>
          </a:bodyPr>
          <a:lstStyle/>
          <a:p>
            <a:r>
              <a:rPr lang="en-US" dirty="0"/>
              <a:t>New Tariffs Regarding US Imports Update</a:t>
            </a:r>
          </a:p>
        </p:txBody>
      </p:sp>
      <p:sp useBgFill="1">
        <p:nvSpPr>
          <p:cNvPr id="15" name="Rectangle 14">
            <a:extLst>
              <a:ext uri="{FF2B5EF4-FFF2-40B4-BE49-F238E27FC236}">
                <a16:creationId xmlns:a16="http://schemas.microsoft.com/office/drawing/2014/main" id="{F489C2E0-4895-4B72-85EA-7EE9FAFFD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0" cy="1874237"/>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3F348AC2-4ADE-1078-690B-8BF9BE2C06C4}"/>
              </a:ext>
            </a:extLst>
          </p:cNvPr>
          <p:cNvSpPr>
            <a:spLocks noGrp="1"/>
          </p:cNvSpPr>
          <p:nvPr>
            <p:ph type="subTitle" idx="1"/>
          </p:nvPr>
        </p:nvSpPr>
        <p:spPr>
          <a:xfrm>
            <a:off x="6199516" y="303620"/>
            <a:ext cx="5323161" cy="1392072"/>
          </a:xfrm>
        </p:spPr>
        <p:txBody>
          <a:bodyPr anchor="b">
            <a:normAutofit/>
          </a:bodyPr>
          <a:lstStyle/>
          <a:p>
            <a:r>
              <a:rPr lang="en-US" dirty="0"/>
              <a:t>Financial Risk Management Preparation- </a:t>
            </a:r>
            <a:r>
              <a:rPr lang="en-US" b="1" dirty="0"/>
              <a:t>February 5, 2025</a:t>
            </a:r>
            <a:endParaRPr lang="en-US" dirty="0"/>
          </a:p>
        </p:txBody>
      </p:sp>
      <p:pic>
        <p:nvPicPr>
          <p:cNvPr id="4" name="Picture 3">
            <a:extLst>
              <a:ext uri="{FF2B5EF4-FFF2-40B4-BE49-F238E27FC236}">
                <a16:creationId xmlns:a16="http://schemas.microsoft.com/office/drawing/2014/main" id="{CF6BC7BB-CC37-4F7B-3FE3-66E3F135922D}"/>
              </a:ext>
            </a:extLst>
          </p:cNvPr>
          <p:cNvPicPr>
            <a:picLocks noChangeAspect="1"/>
          </p:cNvPicPr>
          <p:nvPr/>
        </p:nvPicPr>
        <p:blipFill>
          <a:blip r:embed="rId2"/>
          <a:srcRect l="18855" r="14478"/>
          <a:stretch/>
        </p:blipFill>
        <p:spPr>
          <a:xfrm>
            <a:off x="0" y="1"/>
            <a:ext cx="6199516" cy="6857999"/>
          </a:xfrm>
          <a:prstGeom prst="rect">
            <a:avLst/>
          </a:prstGeom>
        </p:spPr>
      </p:pic>
      <p:cxnSp>
        <p:nvCxnSpPr>
          <p:cNvPr id="17" name="Straight Connector 16">
            <a:extLst>
              <a:ext uri="{FF2B5EF4-FFF2-40B4-BE49-F238E27FC236}">
                <a16:creationId xmlns:a16="http://schemas.microsoft.com/office/drawing/2014/main" id="{872DAFA4-5D2E-4391-AD38-B26F579F40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98588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Footer Placeholder 4">
            <a:extLst>
              <a:ext uri="{FF2B5EF4-FFF2-40B4-BE49-F238E27FC236}">
                <a16:creationId xmlns:a16="http://schemas.microsoft.com/office/drawing/2014/main" id="{17ACC250-9EB7-17F9-DE0E-394A6FCDD3E5}"/>
              </a:ext>
            </a:extLst>
          </p:cNvPr>
          <p:cNvSpPr>
            <a:spLocks noGrp="1"/>
          </p:cNvSpPr>
          <p:nvPr>
            <p:ph type="ftr" sz="quarter" idx="11"/>
          </p:nvPr>
        </p:nvSpPr>
        <p:spPr/>
        <p:txBody>
          <a:bodyPr/>
          <a:lstStyle/>
          <a:p>
            <a:r>
              <a:rPr lang="en-US"/>
              <a:t>Tariffs and Trade Compliance Update </a:t>
            </a:r>
            <a:endParaRPr lang="en-US" dirty="0"/>
          </a:p>
        </p:txBody>
      </p:sp>
      <p:sp>
        <p:nvSpPr>
          <p:cNvPr id="6" name="Slide Number Placeholder 5">
            <a:extLst>
              <a:ext uri="{FF2B5EF4-FFF2-40B4-BE49-F238E27FC236}">
                <a16:creationId xmlns:a16="http://schemas.microsoft.com/office/drawing/2014/main" id="{53B1180D-CD45-F477-A36E-4834449B4C7F}"/>
              </a:ext>
            </a:extLst>
          </p:cNvPr>
          <p:cNvSpPr>
            <a:spLocks noGrp="1"/>
          </p:cNvSpPr>
          <p:nvPr>
            <p:ph type="sldNum" sz="quarter" idx="12"/>
          </p:nvPr>
        </p:nvSpPr>
        <p:spPr/>
        <p:txBody>
          <a:bodyPr/>
          <a:lstStyle/>
          <a:p>
            <a:fld id="{B4A918BC-4D43-4B42-B3C0-E7EBE25E6AF0}" type="slidenum">
              <a:rPr lang="en-US" smtClean="0"/>
              <a:t>1</a:t>
            </a:fld>
            <a:endParaRPr lang="en-US" dirty="0"/>
          </a:p>
        </p:txBody>
      </p:sp>
      <p:pic>
        <p:nvPicPr>
          <p:cNvPr id="14" name="Picture 13" descr="A black circle with white text&#10;&#10;AI-generated content may be incorrect.">
            <a:extLst>
              <a:ext uri="{FF2B5EF4-FFF2-40B4-BE49-F238E27FC236}">
                <a16:creationId xmlns:a16="http://schemas.microsoft.com/office/drawing/2014/main" id="{DF7055C5-E99F-1780-85CC-186900DE45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1553" y="1086135"/>
            <a:ext cx="1875531" cy="1875531"/>
          </a:xfrm>
          <a:prstGeom prst="rect">
            <a:avLst/>
          </a:prstGeom>
        </p:spPr>
      </p:pic>
    </p:spTree>
    <p:extLst>
      <p:ext uri="{BB962C8B-B14F-4D97-AF65-F5344CB8AC3E}">
        <p14:creationId xmlns:p14="http://schemas.microsoft.com/office/powerpoint/2010/main" val="2152073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32F8A-C16C-4A8E-9F4A-05FB6B1987F4}"/>
              </a:ext>
            </a:extLst>
          </p:cNvPr>
          <p:cNvSpPr>
            <a:spLocks noGrp="1"/>
          </p:cNvSpPr>
          <p:nvPr>
            <p:ph type="title"/>
          </p:nvPr>
        </p:nvSpPr>
        <p:spPr/>
        <p:txBody>
          <a:bodyPr/>
          <a:lstStyle/>
          <a:p>
            <a:r>
              <a:rPr lang="en-US" dirty="0"/>
              <a:t>The Progression of Change</a:t>
            </a:r>
          </a:p>
        </p:txBody>
      </p:sp>
      <p:sp>
        <p:nvSpPr>
          <p:cNvPr id="3" name="Content Placeholder 2">
            <a:extLst>
              <a:ext uri="{FF2B5EF4-FFF2-40B4-BE49-F238E27FC236}">
                <a16:creationId xmlns:a16="http://schemas.microsoft.com/office/drawing/2014/main" id="{C799CAA3-7CCA-6427-8F70-F279CC1DFEBC}"/>
              </a:ext>
            </a:extLst>
          </p:cNvPr>
          <p:cNvSpPr>
            <a:spLocks noGrp="1"/>
          </p:cNvSpPr>
          <p:nvPr>
            <p:ph idx="1"/>
          </p:nvPr>
        </p:nvSpPr>
        <p:spPr/>
        <p:txBody>
          <a:bodyPr>
            <a:normAutofit lnSpcReduction="10000"/>
          </a:bodyPr>
          <a:lstStyle/>
          <a:p>
            <a:r>
              <a:rPr lang="en-US" dirty="0"/>
              <a:t>Global sourcing and trading companies are very aware of the potential financial risk linked to increased taxes, fees having an immediate effect on product landed costs.</a:t>
            </a:r>
          </a:p>
          <a:p>
            <a:r>
              <a:rPr lang="en-US" dirty="0"/>
              <a:t>It is important to remain attentive to the development of current and future increases of the tax structure for Canada/Mexico/China.</a:t>
            </a:r>
          </a:p>
          <a:p>
            <a:r>
              <a:rPr lang="en-US" dirty="0"/>
              <a:t>Diligence in the incorporation of proper response to announced changes will be a major emphasis on US importers and non-resident importers of record in their roles to be transparent with company finance and senior management officials on the effects of these new financial responsibilities on internationally sourced products.</a:t>
            </a:r>
          </a:p>
          <a:p>
            <a:endParaRPr lang="en-US" dirty="0"/>
          </a:p>
        </p:txBody>
      </p:sp>
      <p:sp>
        <p:nvSpPr>
          <p:cNvPr id="4" name="Footer Placeholder 3">
            <a:extLst>
              <a:ext uri="{FF2B5EF4-FFF2-40B4-BE49-F238E27FC236}">
                <a16:creationId xmlns:a16="http://schemas.microsoft.com/office/drawing/2014/main" id="{B727C2CB-9414-94D7-C6A6-841DD1EF1FA4}"/>
              </a:ext>
            </a:extLst>
          </p:cNvPr>
          <p:cNvSpPr>
            <a:spLocks noGrp="1"/>
          </p:cNvSpPr>
          <p:nvPr>
            <p:ph type="ftr" sz="quarter" idx="11"/>
          </p:nvPr>
        </p:nvSpPr>
        <p:spPr/>
        <p:txBody>
          <a:bodyPr/>
          <a:lstStyle/>
          <a:p>
            <a:r>
              <a:rPr lang="en-US"/>
              <a:t>Tariffs and Trade Compliance Update </a:t>
            </a:r>
          </a:p>
        </p:txBody>
      </p:sp>
      <p:sp>
        <p:nvSpPr>
          <p:cNvPr id="5" name="Slide Number Placeholder 4">
            <a:extLst>
              <a:ext uri="{FF2B5EF4-FFF2-40B4-BE49-F238E27FC236}">
                <a16:creationId xmlns:a16="http://schemas.microsoft.com/office/drawing/2014/main" id="{0CDE89EF-39F7-B865-53E9-7FAF8FC11197}"/>
              </a:ext>
            </a:extLst>
          </p:cNvPr>
          <p:cNvSpPr>
            <a:spLocks noGrp="1"/>
          </p:cNvSpPr>
          <p:nvPr>
            <p:ph type="sldNum" sz="quarter" idx="12"/>
          </p:nvPr>
        </p:nvSpPr>
        <p:spPr/>
        <p:txBody>
          <a:bodyPr/>
          <a:lstStyle/>
          <a:p>
            <a:fld id="{B4A918BC-4D43-4B42-B3C0-E7EBE25E6AF0}" type="slidenum">
              <a:rPr lang="en-US" smtClean="0"/>
              <a:t>10</a:t>
            </a:fld>
            <a:endParaRPr lang="en-US"/>
          </a:p>
        </p:txBody>
      </p:sp>
    </p:spTree>
    <p:extLst>
      <p:ext uri="{BB962C8B-B14F-4D97-AF65-F5344CB8AC3E}">
        <p14:creationId xmlns:p14="http://schemas.microsoft.com/office/powerpoint/2010/main" val="2074044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C9E9B-5A64-A1C6-0CCB-2F267B5D4260}"/>
              </a:ext>
            </a:extLst>
          </p:cNvPr>
          <p:cNvSpPr>
            <a:spLocks noGrp="1"/>
          </p:cNvSpPr>
          <p:nvPr>
            <p:ph type="title"/>
          </p:nvPr>
        </p:nvSpPr>
        <p:spPr/>
        <p:txBody>
          <a:bodyPr/>
          <a:lstStyle/>
          <a:p>
            <a:r>
              <a:rPr lang="en-US" dirty="0"/>
              <a:t>Industry Strategy Response to New Tariff </a:t>
            </a:r>
          </a:p>
        </p:txBody>
      </p:sp>
      <p:sp>
        <p:nvSpPr>
          <p:cNvPr id="3" name="Content Placeholder 2">
            <a:extLst>
              <a:ext uri="{FF2B5EF4-FFF2-40B4-BE49-F238E27FC236}">
                <a16:creationId xmlns:a16="http://schemas.microsoft.com/office/drawing/2014/main" id="{393C677A-356C-F897-800A-5D37919C4F95}"/>
              </a:ext>
            </a:extLst>
          </p:cNvPr>
          <p:cNvSpPr>
            <a:spLocks noGrp="1"/>
          </p:cNvSpPr>
          <p:nvPr>
            <p:ph idx="1"/>
          </p:nvPr>
        </p:nvSpPr>
        <p:spPr>
          <a:xfrm>
            <a:off x="713117" y="2750126"/>
            <a:ext cx="10429887" cy="3920968"/>
          </a:xfrm>
        </p:spPr>
        <p:txBody>
          <a:bodyPr>
            <a:normAutofit fontScale="92500" lnSpcReduction="20000"/>
          </a:bodyPr>
          <a:lstStyle/>
          <a:p>
            <a:pPr marL="342900" indent="-342900">
              <a:buFont typeface="Arial" panose="020B0604020202020204" pitchFamily="34" charset="0"/>
              <a:buChar char="•"/>
            </a:pPr>
            <a:r>
              <a:rPr lang="en-US" dirty="0"/>
              <a:t>Financial Risk Roundtable Discussions presenting redefined landed cost forecast models</a:t>
            </a:r>
          </a:p>
          <a:p>
            <a:pPr marL="342900" indent="-342900">
              <a:buFont typeface="Arial" panose="020B0604020202020204" pitchFamily="34" charset="0"/>
              <a:buChar char="•"/>
            </a:pPr>
            <a:r>
              <a:rPr lang="en-US" dirty="0"/>
              <a:t>White House Advisory panel recommendation submissions for exemption status similar to the Oil industry as industry consortiums alignment efforts </a:t>
            </a:r>
          </a:p>
          <a:p>
            <a:pPr marL="342900" indent="-342900">
              <a:buFont typeface="Arial" panose="020B0604020202020204" pitchFamily="34" charset="0"/>
              <a:buChar char="•"/>
            </a:pPr>
            <a:r>
              <a:rPr lang="en-US" dirty="0"/>
              <a:t>Procurement contract clause reviews for collaboration commitment exit options through the redefinition of forced majeure temporary  exit strategies</a:t>
            </a:r>
          </a:p>
          <a:p>
            <a:pPr marL="342900" indent="-342900">
              <a:buFont typeface="Arial" panose="020B0604020202020204" pitchFamily="34" charset="0"/>
              <a:buChar char="•"/>
            </a:pPr>
            <a:r>
              <a:rPr lang="en-US" dirty="0"/>
              <a:t>Supplier stock availability from source countries of same supplier from alternative depots</a:t>
            </a:r>
          </a:p>
          <a:p>
            <a:pPr marL="342900" indent="-342900">
              <a:buFont typeface="Arial" panose="020B0604020202020204" pitchFamily="34" charset="0"/>
              <a:buChar char="•"/>
            </a:pPr>
            <a:r>
              <a:rPr lang="en-US" dirty="0"/>
              <a:t>Profit strategy re-alignment for public notice release</a:t>
            </a:r>
          </a:p>
          <a:p>
            <a:pPr marL="342900" indent="-342900">
              <a:buFont typeface="Arial" panose="020B0604020202020204" pitchFamily="34" charset="0"/>
              <a:buChar char="•"/>
            </a:pPr>
            <a:r>
              <a:rPr lang="en-US" dirty="0"/>
              <a:t>Contingency plan amendments of emergency stock replenishment actions for the forecast period of time.</a:t>
            </a:r>
          </a:p>
          <a:p>
            <a:pPr marL="342900" indent="-342900">
              <a:buFont typeface="Arial" panose="020B0604020202020204" pitchFamily="34" charset="0"/>
              <a:buChar char="•"/>
            </a:pPr>
            <a:r>
              <a:rPr lang="en-US" dirty="0"/>
              <a:t>Prepare plan book however await the world financial reaction prior to price increase implementation to is US customer base targeted for February 10, 2025, assessment date.</a:t>
            </a:r>
          </a:p>
        </p:txBody>
      </p:sp>
      <p:sp>
        <p:nvSpPr>
          <p:cNvPr id="4" name="Footer Placeholder 3">
            <a:extLst>
              <a:ext uri="{FF2B5EF4-FFF2-40B4-BE49-F238E27FC236}">
                <a16:creationId xmlns:a16="http://schemas.microsoft.com/office/drawing/2014/main" id="{D7D0058E-F84D-815A-4C91-CB4909357162}"/>
              </a:ext>
            </a:extLst>
          </p:cNvPr>
          <p:cNvSpPr>
            <a:spLocks noGrp="1"/>
          </p:cNvSpPr>
          <p:nvPr>
            <p:ph type="ftr" sz="quarter" idx="11"/>
          </p:nvPr>
        </p:nvSpPr>
        <p:spPr/>
        <p:txBody>
          <a:bodyPr/>
          <a:lstStyle/>
          <a:p>
            <a:r>
              <a:rPr lang="en-US"/>
              <a:t>Tariffs and Trade Compliance Update </a:t>
            </a:r>
          </a:p>
        </p:txBody>
      </p:sp>
      <p:sp>
        <p:nvSpPr>
          <p:cNvPr id="5" name="Slide Number Placeholder 4">
            <a:extLst>
              <a:ext uri="{FF2B5EF4-FFF2-40B4-BE49-F238E27FC236}">
                <a16:creationId xmlns:a16="http://schemas.microsoft.com/office/drawing/2014/main" id="{CBB317DC-8FB5-C656-E3CD-AD731F754071}"/>
              </a:ext>
            </a:extLst>
          </p:cNvPr>
          <p:cNvSpPr>
            <a:spLocks noGrp="1"/>
          </p:cNvSpPr>
          <p:nvPr>
            <p:ph type="sldNum" sz="quarter" idx="12"/>
          </p:nvPr>
        </p:nvSpPr>
        <p:spPr/>
        <p:txBody>
          <a:bodyPr/>
          <a:lstStyle/>
          <a:p>
            <a:fld id="{B4A918BC-4D43-4B42-B3C0-E7EBE25E6AF0}" type="slidenum">
              <a:rPr lang="en-US" smtClean="0"/>
              <a:t>11</a:t>
            </a:fld>
            <a:endParaRPr lang="en-US"/>
          </a:p>
        </p:txBody>
      </p:sp>
    </p:spTree>
    <p:extLst>
      <p:ext uri="{BB962C8B-B14F-4D97-AF65-F5344CB8AC3E}">
        <p14:creationId xmlns:p14="http://schemas.microsoft.com/office/powerpoint/2010/main" val="483649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90332-74FA-D10C-BB88-EDAD42791EBA}"/>
              </a:ext>
            </a:extLst>
          </p:cNvPr>
          <p:cNvSpPr>
            <a:spLocks noGrp="1"/>
          </p:cNvSpPr>
          <p:nvPr>
            <p:ph type="title"/>
          </p:nvPr>
        </p:nvSpPr>
        <p:spPr/>
        <p:txBody>
          <a:bodyPr/>
          <a:lstStyle/>
          <a:p>
            <a:r>
              <a:rPr lang="en-US" dirty="0"/>
              <a:t>Contact us for more information</a:t>
            </a:r>
          </a:p>
        </p:txBody>
      </p:sp>
      <p:sp>
        <p:nvSpPr>
          <p:cNvPr id="3" name="Content Placeholder 2">
            <a:extLst>
              <a:ext uri="{FF2B5EF4-FFF2-40B4-BE49-F238E27FC236}">
                <a16:creationId xmlns:a16="http://schemas.microsoft.com/office/drawing/2014/main" id="{B13301E8-3705-05B0-DCEF-948BF58CD4FA}"/>
              </a:ext>
            </a:extLst>
          </p:cNvPr>
          <p:cNvSpPr>
            <a:spLocks noGrp="1"/>
          </p:cNvSpPr>
          <p:nvPr>
            <p:ph idx="1"/>
          </p:nvPr>
        </p:nvSpPr>
        <p:spPr/>
        <p:txBody>
          <a:bodyPr/>
          <a:lstStyle/>
          <a:p>
            <a:r>
              <a:rPr lang="en-US" dirty="0"/>
              <a:t>Rennie Alston, President and Association Director</a:t>
            </a:r>
          </a:p>
          <a:p>
            <a:r>
              <a:rPr lang="en-US" dirty="0"/>
              <a:t>The Alston Group, CEO</a:t>
            </a:r>
          </a:p>
          <a:p>
            <a:r>
              <a:rPr lang="en-US" dirty="0">
                <a:hlinkClick r:id="rId2"/>
              </a:rPr>
              <a:t>renniealston@comcast.net</a:t>
            </a:r>
            <a:endParaRPr lang="en-US" dirty="0"/>
          </a:p>
          <a:p>
            <a:r>
              <a:rPr lang="en-US" dirty="0"/>
              <a:t>908 313-7605</a:t>
            </a:r>
          </a:p>
        </p:txBody>
      </p:sp>
      <p:sp>
        <p:nvSpPr>
          <p:cNvPr id="4" name="Footer Placeholder 3">
            <a:extLst>
              <a:ext uri="{FF2B5EF4-FFF2-40B4-BE49-F238E27FC236}">
                <a16:creationId xmlns:a16="http://schemas.microsoft.com/office/drawing/2014/main" id="{E4717BB8-E131-234D-8F00-C41E3C34FCCA}"/>
              </a:ext>
            </a:extLst>
          </p:cNvPr>
          <p:cNvSpPr>
            <a:spLocks noGrp="1"/>
          </p:cNvSpPr>
          <p:nvPr>
            <p:ph type="ftr" sz="quarter" idx="11"/>
          </p:nvPr>
        </p:nvSpPr>
        <p:spPr/>
        <p:txBody>
          <a:bodyPr/>
          <a:lstStyle/>
          <a:p>
            <a:r>
              <a:rPr lang="en-US"/>
              <a:t>Tariffs and Trade Compliance Update </a:t>
            </a:r>
          </a:p>
        </p:txBody>
      </p:sp>
      <p:sp>
        <p:nvSpPr>
          <p:cNvPr id="5" name="Slide Number Placeholder 4">
            <a:extLst>
              <a:ext uri="{FF2B5EF4-FFF2-40B4-BE49-F238E27FC236}">
                <a16:creationId xmlns:a16="http://schemas.microsoft.com/office/drawing/2014/main" id="{FB293227-D4D4-DF49-C8BA-3C8837DF0551}"/>
              </a:ext>
            </a:extLst>
          </p:cNvPr>
          <p:cNvSpPr>
            <a:spLocks noGrp="1"/>
          </p:cNvSpPr>
          <p:nvPr>
            <p:ph type="sldNum" sz="quarter" idx="12"/>
          </p:nvPr>
        </p:nvSpPr>
        <p:spPr/>
        <p:txBody>
          <a:bodyPr/>
          <a:lstStyle/>
          <a:p>
            <a:fld id="{B4A918BC-4D43-4B42-B3C0-E7EBE25E6AF0}" type="slidenum">
              <a:rPr lang="en-US" smtClean="0"/>
              <a:t>12</a:t>
            </a:fld>
            <a:endParaRPr lang="en-US"/>
          </a:p>
        </p:txBody>
      </p:sp>
    </p:spTree>
    <p:extLst>
      <p:ext uri="{BB962C8B-B14F-4D97-AF65-F5344CB8AC3E}">
        <p14:creationId xmlns:p14="http://schemas.microsoft.com/office/powerpoint/2010/main" val="349858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780273-1A48-0132-F564-E0B26CDBF9FF}"/>
              </a:ext>
            </a:extLst>
          </p:cNvPr>
          <p:cNvSpPr>
            <a:spLocks noGrp="1"/>
          </p:cNvSpPr>
          <p:nvPr>
            <p:ph type="title"/>
          </p:nvPr>
        </p:nvSpPr>
        <p:spPr>
          <a:xfrm>
            <a:off x="761802" y="858982"/>
            <a:ext cx="3451060" cy="2258029"/>
          </a:xfrm>
        </p:spPr>
        <p:txBody>
          <a:bodyPr>
            <a:normAutofit/>
          </a:bodyPr>
          <a:lstStyle/>
          <a:p>
            <a:r>
              <a:rPr lang="en-US" sz="3600" b="1" dirty="0"/>
              <a:t>New Tariffs Update Announcement</a:t>
            </a:r>
          </a:p>
        </p:txBody>
      </p:sp>
      <p:sp useBgFill="1">
        <p:nvSpPr>
          <p:cNvPr id="22" name="Rectangle 21">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5" name="Content Placeholder 2">
            <a:extLst>
              <a:ext uri="{FF2B5EF4-FFF2-40B4-BE49-F238E27FC236}">
                <a16:creationId xmlns:a16="http://schemas.microsoft.com/office/drawing/2014/main" id="{ED674C17-BDEC-786C-B562-361C6FDCCB8C}"/>
              </a:ext>
            </a:extLst>
          </p:cNvPr>
          <p:cNvGraphicFramePr>
            <a:graphicFrameLocks noGrp="1"/>
          </p:cNvGraphicFramePr>
          <p:nvPr>
            <p:ph idx="1"/>
            <p:extLst>
              <p:ext uri="{D42A27DB-BD31-4B8C-83A1-F6EECF244321}">
                <p14:modId xmlns:p14="http://schemas.microsoft.com/office/powerpoint/2010/main" val="1229756115"/>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30353AD4-E131-2BA0-19B1-8955747770ED}"/>
              </a:ext>
            </a:extLst>
          </p:cNvPr>
          <p:cNvSpPr>
            <a:spLocks noGrp="1"/>
          </p:cNvSpPr>
          <p:nvPr>
            <p:ph type="ftr" sz="quarter" idx="11"/>
          </p:nvPr>
        </p:nvSpPr>
        <p:spPr/>
        <p:txBody>
          <a:bodyPr/>
          <a:lstStyle/>
          <a:p>
            <a:r>
              <a:rPr lang="en-US"/>
              <a:t>Tariffs and Trade Compliance Update </a:t>
            </a:r>
            <a:endParaRPr lang="en-US" dirty="0"/>
          </a:p>
        </p:txBody>
      </p:sp>
      <p:sp>
        <p:nvSpPr>
          <p:cNvPr id="6" name="Slide Number Placeholder 5">
            <a:extLst>
              <a:ext uri="{FF2B5EF4-FFF2-40B4-BE49-F238E27FC236}">
                <a16:creationId xmlns:a16="http://schemas.microsoft.com/office/drawing/2014/main" id="{456A573C-444E-0E0E-999A-E1E7F3E79D47}"/>
              </a:ext>
            </a:extLst>
          </p:cNvPr>
          <p:cNvSpPr>
            <a:spLocks noGrp="1"/>
          </p:cNvSpPr>
          <p:nvPr>
            <p:ph type="sldNum" sz="quarter" idx="12"/>
          </p:nvPr>
        </p:nvSpPr>
        <p:spPr/>
        <p:txBody>
          <a:bodyPr/>
          <a:lstStyle/>
          <a:p>
            <a:fld id="{B4A918BC-4D43-4B42-B3C0-E7EBE25E6AF0}" type="slidenum">
              <a:rPr lang="en-US" smtClean="0"/>
              <a:t>2</a:t>
            </a:fld>
            <a:endParaRPr lang="en-US"/>
          </a:p>
        </p:txBody>
      </p:sp>
      <p:pic>
        <p:nvPicPr>
          <p:cNvPr id="1026" name="Picture 2" descr="President Trump may impose 25 per cent tariffs on Canada and Mexico  starting February 1, citing illegal immigration and drug trafficking  concerns. He also plans punitive measures on other countries, including the">
            <a:extLst>
              <a:ext uri="{FF2B5EF4-FFF2-40B4-BE49-F238E27FC236}">
                <a16:creationId xmlns:a16="http://schemas.microsoft.com/office/drawing/2014/main" id="{007F81EF-BDAB-7186-6371-96B294B38BA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11091" y="3374669"/>
            <a:ext cx="1914525"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5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9DBF5-A6D3-788E-FC18-94767A292F35}"/>
              </a:ext>
            </a:extLst>
          </p:cNvPr>
          <p:cNvSpPr>
            <a:spLocks noGrp="1"/>
          </p:cNvSpPr>
          <p:nvPr>
            <p:ph type="title"/>
          </p:nvPr>
        </p:nvSpPr>
        <p:spPr>
          <a:xfrm>
            <a:off x="761801" y="529087"/>
            <a:ext cx="10380573" cy="414068"/>
          </a:xfrm>
        </p:spPr>
        <p:txBody>
          <a:bodyPr>
            <a:normAutofit fontScale="90000"/>
          </a:bodyPr>
          <a:lstStyle/>
          <a:p>
            <a:r>
              <a:rPr lang="en-US" dirty="0"/>
              <a:t>New Tax Explanations</a:t>
            </a:r>
          </a:p>
        </p:txBody>
      </p:sp>
      <p:sp>
        <p:nvSpPr>
          <p:cNvPr id="3" name="Content Placeholder 2">
            <a:extLst>
              <a:ext uri="{FF2B5EF4-FFF2-40B4-BE49-F238E27FC236}">
                <a16:creationId xmlns:a16="http://schemas.microsoft.com/office/drawing/2014/main" id="{8505FA26-2B0F-571B-2057-6BE08636585D}"/>
              </a:ext>
            </a:extLst>
          </p:cNvPr>
          <p:cNvSpPr>
            <a:spLocks noGrp="1"/>
          </p:cNvSpPr>
          <p:nvPr>
            <p:ph idx="1"/>
          </p:nvPr>
        </p:nvSpPr>
        <p:spPr>
          <a:xfrm>
            <a:off x="402567" y="1155940"/>
            <a:ext cx="10739807" cy="5235132"/>
          </a:xfrm>
        </p:spPr>
        <p:txBody>
          <a:bodyPr>
            <a:normAutofit fontScale="70000" lnSpcReduction="20000"/>
          </a:bodyPr>
          <a:lstStyle/>
          <a:p>
            <a:pPr algn="l"/>
            <a:r>
              <a:rPr lang="en-US" b="1" i="0" dirty="0">
                <a:solidFill>
                  <a:srgbClr val="010101"/>
                </a:solidFill>
                <a:effectLst/>
                <a:latin typeface="Univers" panose="020B0503020202020204" pitchFamily="34" charset="0"/>
              </a:rPr>
              <a:t>On February 1, 2025, President Trump issued three executive orders directing the United States to impose new tariffs on imports from Canada, and China, to take effect on </a:t>
            </a:r>
            <a:r>
              <a:rPr lang="en-US" b="1" i="0" dirty="0">
                <a:solidFill>
                  <a:srgbClr val="0070C0"/>
                </a:solidFill>
                <a:effectLst/>
                <a:latin typeface="Univers" panose="020B0503020202020204" pitchFamily="34" charset="0"/>
              </a:rPr>
              <a:t>February 4, 2025</a:t>
            </a:r>
            <a:r>
              <a:rPr lang="en-US" b="1" i="0" dirty="0">
                <a:solidFill>
                  <a:srgbClr val="010101"/>
                </a:solidFill>
                <a:effectLst/>
                <a:latin typeface="Univers" panose="020B0503020202020204" pitchFamily="34" charset="0"/>
              </a:rPr>
              <a:t>.</a:t>
            </a:r>
          </a:p>
          <a:p>
            <a:pPr algn="l" fontAlgn="base"/>
            <a:r>
              <a:rPr lang="en-US" sz="2300" b="1" i="0" dirty="0">
                <a:solidFill>
                  <a:srgbClr val="0070C0"/>
                </a:solidFill>
                <a:effectLst/>
                <a:latin typeface="nyt-imperial"/>
              </a:rPr>
              <a:t>Mexico and Canada struck a deal with the Trump administration to delay stiff tariffs</a:t>
            </a:r>
            <a:r>
              <a:rPr lang="en-US" sz="2300" b="1" i="0" dirty="0">
                <a:effectLst/>
                <a:latin typeface="nyt-imperial"/>
              </a:rPr>
              <a:t>, which were set to take effect on Tuesday, for a month as the two countries reached a series of agreements on border security. Mexico and Canada will get at least a temporary reprieve from the blanket 25 percent tariffs until </a:t>
            </a:r>
            <a:r>
              <a:rPr lang="en-US" sz="2300" b="1" i="0" dirty="0">
                <a:solidFill>
                  <a:srgbClr val="0070C0"/>
                </a:solidFill>
                <a:effectLst/>
                <a:latin typeface="nyt-imperial"/>
              </a:rPr>
              <a:t>March 4, 2025.</a:t>
            </a:r>
          </a:p>
          <a:p>
            <a:pPr algn="l"/>
            <a:endParaRPr lang="en-US" sz="2300" b="1" baseline="30000" dirty="0">
              <a:solidFill>
                <a:srgbClr val="010101"/>
              </a:solidFill>
              <a:latin typeface="Univers" panose="020B0503020202020204" pitchFamily="34" charset="0"/>
            </a:endParaRPr>
          </a:p>
          <a:p>
            <a:pPr algn="l"/>
            <a:r>
              <a:rPr lang="en-US" b="1" i="0" dirty="0">
                <a:solidFill>
                  <a:srgbClr val="010101"/>
                </a:solidFill>
                <a:effectLst/>
                <a:latin typeface="Univers" panose="020B0503020202020204" pitchFamily="34" charset="0"/>
              </a:rPr>
              <a:t>The tariffs are an additional 25% </a:t>
            </a:r>
            <a:r>
              <a:rPr lang="en-US" b="1" i="1" dirty="0">
                <a:solidFill>
                  <a:srgbClr val="010101"/>
                </a:solidFill>
                <a:effectLst/>
                <a:latin typeface="Univers" panose="020B0503020202020204" pitchFamily="34" charset="0"/>
              </a:rPr>
              <a:t>ad valorem</a:t>
            </a:r>
            <a:r>
              <a:rPr lang="en-US" b="1" i="0" dirty="0">
                <a:solidFill>
                  <a:srgbClr val="010101"/>
                </a:solidFill>
                <a:effectLst/>
                <a:latin typeface="Univers" panose="020B0503020202020204" pitchFamily="34" charset="0"/>
              </a:rPr>
              <a:t> rate of duty on imports from Canada and Mexico and 10% on imports from China. </a:t>
            </a:r>
            <a:r>
              <a:rPr lang="en-US" b="1" i="0" dirty="0">
                <a:solidFill>
                  <a:srgbClr val="0070C0"/>
                </a:solidFill>
                <a:effectLst/>
                <a:latin typeface="Univers" panose="020B0503020202020204" pitchFamily="34" charset="0"/>
              </a:rPr>
              <a:t>Imports with the country of origin of Canada, Mexico and China currently apply.</a:t>
            </a:r>
          </a:p>
          <a:p>
            <a:pPr algn="l"/>
            <a:r>
              <a:rPr lang="en-US" b="1" i="0" dirty="0">
                <a:solidFill>
                  <a:srgbClr val="010101"/>
                </a:solidFill>
                <a:effectLst/>
                <a:latin typeface="Univers" panose="020B0503020202020204" pitchFamily="34" charset="0"/>
              </a:rPr>
              <a:t>The tariffs will apply to all imports except Canadian energy resources exports, which will face a 10% tariff instead. </a:t>
            </a:r>
          </a:p>
          <a:p>
            <a:pPr algn="l"/>
            <a:r>
              <a:rPr lang="en-US" b="1" i="0" dirty="0">
                <a:solidFill>
                  <a:srgbClr val="0070C0"/>
                </a:solidFill>
                <a:effectLst/>
                <a:latin typeface="Univers" panose="020B0503020202020204" pitchFamily="34" charset="0"/>
              </a:rPr>
              <a:t>The tariffs apply to China products that are entered for consumption, or withdrawn from warehouse for consumption, on or after 12:01 a.m. Eastern Standard Time on </a:t>
            </a:r>
            <a:r>
              <a:rPr lang="en-US" b="1" dirty="0">
                <a:solidFill>
                  <a:srgbClr val="0070C0"/>
                </a:solidFill>
                <a:latin typeface="Univers" panose="020B0503020202020204" pitchFamily="34" charset="0"/>
              </a:rPr>
              <a:t>February</a:t>
            </a:r>
            <a:r>
              <a:rPr lang="en-US" b="1" i="0" dirty="0">
                <a:solidFill>
                  <a:srgbClr val="0070C0"/>
                </a:solidFill>
                <a:effectLst/>
                <a:latin typeface="Univers" panose="020B0503020202020204" pitchFamily="34" charset="0"/>
              </a:rPr>
              <a:t> 4, 2025</a:t>
            </a:r>
            <a:r>
              <a:rPr lang="en-US" b="1" i="0" dirty="0">
                <a:solidFill>
                  <a:srgbClr val="010101"/>
                </a:solidFill>
                <a:effectLst/>
                <a:latin typeface="Univers" panose="020B0503020202020204" pitchFamily="34" charset="0"/>
              </a:rPr>
              <a:t>. Goods already in transit to the United States before to 12:01 a.m. on February 1, 2025 (the day Trump issued the executive orders) are exempt from the tariffs.</a:t>
            </a:r>
          </a:p>
          <a:p>
            <a:pPr algn="l"/>
            <a:r>
              <a:rPr lang="en-US" b="1" i="0" dirty="0">
                <a:solidFill>
                  <a:srgbClr val="0070C0"/>
                </a:solidFill>
                <a:effectLst/>
                <a:latin typeface="Univers" panose="020B0503020202020204" pitchFamily="34" charset="0"/>
              </a:rPr>
              <a:t>The tariffs apply to Canada and Mexico products that are entered for consumption, or withdrawn from warehouse for consumption, on or after 12:01 a.m. Eastern Standard Time on </a:t>
            </a:r>
            <a:r>
              <a:rPr lang="en-US" b="1" dirty="0">
                <a:solidFill>
                  <a:srgbClr val="0070C0"/>
                </a:solidFill>
                <a:latin typeface="Univers" panose="020B0503020202020204" pitchFamily="34" charset="0"/>
              </a:rPr>
              <a:t>March</a:t>
            </a:r>
            <a:r>
              <a:rPr lang="en-US" b="1" i="0" dirty="0">
                <a:solidFill>
                  <a:srgbClr val="0070C0"/>
                </a:solidFill>
                <a:effectLst/>
                <a:latin typeface="Univers" panose="020B0503020202020204" pitchFamily="34" charset="0"/>
              </a:rPr>
              <a:t> 4, 2025</a:t>
            </a:r>
            <a:r>
              <a:rPr lang="en-US" b="1" i="0" dirty="0">
                <a:solidFill>
                  <a:srgbClr val="010101"/>
                </a:solidFill>
                <a:effectLst/>
                <a:latin typeface="Univers" panose="020B0503020202020204" pitchFamily="34" charset="0"/>
              </a:rPr>
              <a:t>. Goods already in transit to the United States before to 12:01 a.m. on February 1, 2025 (the day Trump issued the executive orders) are exempt from the tariffs.</a:t>
            </a:r>
          </a:p>
          <a:p>
            <a:pPr algn="l"/>
            <a:r>
              <a:rPr lang="en-US" b="1" i="0" dirty="0">
                <a:solidFill>
                  <a:srgbClr val="0070C0"/>
                </a:solidFill>
                <a:effectLst/>
                <a:latin typeface="Univers" panose="020B0503020202020204" pitchFamily="34" charset="0"/>
              </a:rPr>
              <a:t>The executive orders also suspend access to the Section 321 customs </a:t>
            </a:r>
            <a:r>
              <a:rPr lang="en-US" b="1" i="1" dirty="0">
                <a:solidFill>
                  <a:srgbClr val="0070C0"/>
                </a:solidFill>
                <a:effectLst/>
                <a:latin typeface="Univers" panose="020B0503020202020204" pitchFamily="34" charset="0"/>
              </a:rPr>
              <a:t>de minimis</a:t>
            </a:r>
            <a:r>
              <a:rPr lang="en-US" b="1" i="0" dirty="0">
                <a:solidFill>
                  <a:srgbClr val="0070C0"/>
                </a:solidFill>
                <a:effectLst/>
                <a:latin typeface="Univers" panose="020B0503020202020204" pitchFamily="34" charset="0"/>
              </a:rPr>
              <a:t> entry process, subjecting shipments below US$800 (which are often e-commerce retail shipments) to the tariffs.</a:t>
            </a:r>
            <a:endParaRPr lang="en-US" b="0" i="0" dirty="0">
              <a:solidFill>
                <a:srgbClr val="0070C0"/>
              </a:solidFill>
              <a:effectLst/>
              <a:latin typeface="Univers" panose="020B0503020202020204" pitchFamily="34" charset="0"/>
            </a:endParaRPr>
          </a:p>
          <a:p>
            <a:endParaRPr lang="en-US" dirty="0"/>
          </a:p>
        </p:txBody>
      </p:sp>
      <p:sp>
        <p:nvSpPr>
          <p:cNvPr id="4" name="Footer Placeholder 3">
            <a:extLst>
              <a:ext uri="{FF2B5EF4-FFF2-40B4-BE49-F238E27FC236}">
                <a16:creationId xmlns:a16="http://schemas.microsoft.com/office/drawing/2014/main" id="{E82F8813-FB88-5FFE-01B2-968C2898D559}"/>
              </a:ext>
            </a:extLst>
          </p:cNvPr>
          <p:cNvSpPr>
            <a:spLocks noGrp="1"/>
          </p:cNvSpPr>
          <p:nvPr>
            <p:ph type="ftr" sz="quarter" idx="11"/>
          </p:nvPr>
        </p:nvSpPr>
        <p:spPr/>
        <p:txBody>
          <a:bodyPr/>
          <a:lstStyle/>
          <a:p>
            <a:r>
              <a:rPr lang="en-US"/>
              <a:t>Tariffs and Trade Compliance Update </a:t>
            </a:r>
          </a:p>
        </p:txBody>
      </p:sp>
      <p:sp>
        <p:nvSpPr>
          <p:cNvPr id="5" name="Slide Number Placeholder 4">
            <a:extLst>
              <a:ext uri="{FF2B5EF4-FFF2-40B4-BE49-F238E27FC236}">
                <a16:creationId xmlns:a16="http://schemas.microsoft.com/office/drawing/2014/main" id="{9B83302A-6C42-C077-673A-4E14D5269002}"/>
              </a:ext>
            </a:extLst>
          </p:cNvPr>
          <p:cNvSpPr>
            <a:spLocks noGrp="1"/>
          </p:cNvSpPr>
          <p:nvPr>
            <p:ph type="sldNum" sz="quarter" idx="12"/>
          </p:nvPr>
        </p:nvSpPr>
        <p:spPr/>
        <p:txBody>
          <a:bodyPr/>
          <a:lstStyle/>
          <a:p>
            <a:fld id="{B4A918BC-4D43-4B42-B3C0-E7EBE25E6AF0}" type="slidenum">
              <a:rPr lang="en-US" smtClean="0"/>
              <a:t>3</a:t>
            </a:fld>
            <a:endParaRPr lang="en-US"/>
          </a:p>
        </p:txBody>
      </p:sp>
    </p:spTree>
    <p:extLst>
      <p:ext uri="{BB962C8B-B14F-4D97-AF65-F5344CB8AC3E}">
        <p14:creationId xmlns:p14="http://schemas.microsoft.com/office/powerpoint/2010/main" val="4214888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7" name="Slide Background">
            <a:extLst>
              <a:ext uri="{FF2B5EF4-FFF2-40B4-BE49-F238E27FC236}">
                <a16:creationId xmlns:a16="http://schemas.microsoft.com/office/drawing/2014/main" id="{10C92917-A828-4B36-95DE-11CA4F9C2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2059" name="Rectangle 2058">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4809"/>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DB323DC-0BAD-DCBC-6D81-6A54F2285FC0}"/>
              </a:ext>
            </a:extLst>
          </p:cNvPr>
          <p:cNvSpPr>
            <a:spLocks noGrp="1"/>
          </p:cNvSpPr>
          <p:nvPr>
            <p:ph type="title"/>
          </p:nvPr>
        </p:nvSpPr>
        <p:spPr>
          <a:xfrm>
            <a:off x="761801" y="858983"/>
            <a:ext cx="9906799" cy="1161594"/>
          </a:xfrm>
        </p:spPr>
        <p:txBody>
          <a:bodyPr vert="horz" lIns="91440" tIns="45720" rIns="91440" bIns="45720" rtlCol="0" anchor="ctr">
            <a:normAutofit/>
          </a:bodyPr>
          <a:lstStyle/>
          <a:p>
            <a:r>
              <a:rPr lang="en-US" sz="4100"/>
              <a:t>Retaliation Actions of Targeted Countries</a:t>
            </a:r>
          </a:p>
        </p:txBody>
      </p:sp>
      <p:sp>
        <p:nvSpPr>
          <p:cNvPr id="4" name="Footer Placeholder 3">
            <a:extLst>
              <a:ext uri="{FF2B5EF4-FFF2-40B4-BE49-F238E27FC236}">
                <a16:creationId xmlns:a16="http://schemas.microsoft.com/office/drawing/2014/main" id="{B18645A0-A751-096E-B5A2-6FF7BA5B29E6}"/>
              </a:ext>
            </a:extLst>
          </p:cNvPr>
          <p:cNvSpPr>
            <a:spLocks noGrp="1"/>
          </p:cNvSpPr>
          <p:nvPr>
            <p:ph type="ftr" sz="quarter" idx="11"/>
          </p:nvPr>
        </p:nvSpPr>
        <p:spPr>
          <a:xfrm>
            <a:off x="332481" y="236199"/>
            <a:ext cx="4114800" cy="365125"/>
          </a:xfrm>
        </p:spPr>
        <p:txBody>
          <a:bodyPr vert="horz" lIns="91440" tIns="45720" rIns="91440" bIns="45720" rtlCol="0" anchor="ctr">
            <a:normAutofit/>
          </a:bodyPr>
          <a:lstStyle/>
          <a:p>
            <a:pPr>
              <a:spcAft>
                <a:spcPts val="600"/>
              </a:spcAft>
            </a:pPr>
            <a:r>
              <a:rPr lang="en-US" kern="1200">
                <a:solidFill>
                  <a:schemeClr val="tx1"/>
                </a:solidFill>
                <a:latin typeface="+mn-lt"/>
                <a:ea typeface="+mn-ea"/>
                <a:cs typeface="+mn-cs"/>
              </a:rPr>
              <a:t>Tariffs and Trade Compliance Update </a:t>
            </a:r>
          </a:p>
        </p:txBody>
      </p:sp>
      <p:sp>
        <p:nvSpPr>
          <p:cNvPr id="5" name="Slide Number Placeholder 4">
            <a:extLst>
              <a:ext uri="{FF2B5EF4-FFF2-40B4-BE49-F238E27FC236}">
                <a16:creationId xmlns:a16="http://schemas.microsoft.com/office/drawing/2014/main" id="{43E3AE7B-087A-5FB0-607D-12955EE283A9}"/>
              </a:ext>
            </a:extLst>
          </p:cNvPr>
          <p:cNvSpPr>
            <a:spLocks noGrp="1"/>
          </p:cNvSpPr>
          <p:nvPr>
            <p:ph type="sldNum" sz="quarter" idx="12"/>
          </p:nvPr>
        </p:nvSpPr>
        <p:spPr>
          <a:xfrm>
            <a:off x="11289782" y="235881"/>
            <a:ext cx="756746" cy="365760"/>
          </a:xfrm>
        </p:spPr>
        <p:txBody>
          <a:bodyPr vert="horz" lIns="91440" tIns="45720" rIns="91440" bIns="45720" rtlCol="0" anchor="ctr">
            <a:normAutofit/>
          </a:bodyPr>
          <a:lstStyle/>
          <a:p>
            <a:pPr>
              <a:spcAft>
                <a:spcPts val="600"/>
              </a:spcAft>
            </a:pPr>
            <a:fld id="{B4A918BC-4D43-4B42-B3C0-E7EBE25E6AF0}" type="slidenum">
              <a:rPr lang="en-US" smtClean="0"/>
              <a:pPr>
                <a:spcAft>
                  <a:spcPts val="600"/>
                </a:spcAft>
              </a:pPr>
              <a:t>4</a:t>
            </a:fld>
            <a:endParaRPr lang="en-US"/>
          </a:p>
        </p:txBody>
      </p:sp>
      <p:pic>
        <p:nvPicPr>
          <p:cNvPr id="2052" name="Picture 4" descr="States Newsroom: White House announces ...">
            <a:extLst>
              <a:ext uri="{FF2B5EF4-FFF2-40B4-BE49-F238E27FC236}">
                <a16:creationId xmlns:a16="http://schemas.microsoft.com/office/drawing/2014/main" id="{8F2A4296-A67B-26A2-FC72-B53B4234891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6365" y="2419814"/>
            <a:ext cx="3587032" cy="246194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E769BAB-BF39-4567-1BDA-46F2FD907375}"/>
              </a:ext>
            </a:extLst>
          </p:cNvPr>
          <p:cNvSpPr txBox="1"/>
          <p:nvPr/>
        </p:nvSpPr>
        <p:spPr>
          <a:xfrm>
            <a:off x="4447281" y="2520690"/>
            <a:ext cx="7599246" cy="4101111"/>
          </a:xfrm>
          <a:prstGeom prst="rect">
            <a:avLst/>
          </a:prstGeom>
        </p:spPr>
        <p:txBody>
          <a:bodyPr vert="horz" lIns="91440" tIns="45720" rIns="91440" bIns="45720" rtlCol="0" anchor="ctr">
            <a:normAutofit/>
          </a:bodyPr>
          <a:lstStyle/>
          <a:p>
            <a:pPr fontAlgn="base">
              <a:spcAft>
                <a:spcPts val="600"/>
              </a:spcAft>
            </a:pPr>
            <a:r>
              <a:rPr lang="en-US" sz="1600" b="1" i="0" u="none" strike="noStrike" dirty="0">
                <a:effectLst/>
                <a:latin typeface="Aptos" panose="020B0004020202020204" pitchFamily="34" charset="0"/>
              </a:rPr>
              <a:t>Mexico</a:t>
            </a:r>
            <a:r>
              <a:rPr lang="en-US" sz="1600" b="0" i="0" u="none" strike="noStrike" dirty="0">
                <a:effectLst/>
                <a:latin typeface="Aptos" panose="020B0004020202020204" pitchFamily="34" charset="0"/>
              </a:rPr>
              <a:t> has responded with retaliation of tariff and non-tariff measures, which are expected to include retaliatory tariffs of 25% on US goods into Mexico.</a:t>
            </a:r>
          </a:p>
          <a:p>
            <a:pPr fontAlgn="base">
              <a:spcAft>
                <a:spcPts val="600"/>
              </a:spcAft>
            </a:pPr>
            <a:endParaRPr lang="en-US" sz="1600" b="0" i="0" u="none" strike="noStrike" dirty="0">
              <a:effectLst/>
              <a:latin typeface="Aptos" panose="020B0004020202020204" pitchFamily="34" charset="0"/>
            </a:endParaRPr>
          </a:p>
          <a:p>
            <a:pPr fontAlgn="base">
              <a:spcAft>
                <a:spcPts val="600"/>
              </a:spcAft>
            </a:pPr>
            <a:r>
              <a:rPr lang="en-US" sz="1600" b="1" i="0" u="none" strike="noStrike" dirty="0">
                <a:effectLst/>
                <a:latin typeface="Aptos" panose="020B0004020202020204" pitchFamily="34" charset="0"/>
              </a:rPr>
              <a:t>Canada</a:t>
            </a:r>
            <a:r>
              <a:rPr lang="en-US" sz="1600" b="0" i="0" u="none" strike="noStrike" dirty="0">
                <a:effectLst/>
                <a:latin typeface="Aptos" panose="020B0004020202020204" pitchFamily="34" charset="0"/>
              </a:rPr>
              <a:t> has already announced retaliatory tariffs against the US, matching the 25% imposed on his country on US products into Canada. Canada response includes "far-reaching" tariffs to affect 155bn Canadian dollars' worth ($106.6bn; £86bn) of American goods ranging from beer and wine, to household appliances and sporting goods.</a:t>
            </a:r>
          </a:p>
          <a:p>
            <a:pPr fontAlgn="base">
              <a:spcAft>
                <a:spcPts val="600"/>
              </a:spcAft>
            </a:pPr>
            <a:endParaRPr lang="en-US" sz="1600" dirty="0">
              <a:latin typeface="Aptos" panose="020B0004020202020204" pitchFamily="34" charset="0"/>
            </a:endParaRPr>
          </a:p>
          <a:p>
            <a:pPr fontAlgn="base">
              <a:spcAft>
                <a:spcPts val="600"/>
              </a:spcAft>
            </a:pPr>
            <a:r>
              <a:rPr lang="en-US" sz="1600" b="1" i="0" u="sng" dirty="0">
                <a:effectLst/>
                <a:latin typeface="Aptos" panose="020B0004020202020204" pitchFamily="34" charset="0"/>
              </a:rPr>
              <a:t>China </a:t>
            </a:r>
            <a:r>
              <a:rPr lang="en-US" sz="1600" b="0" i="0" dirty="0">
                <a:effectLst/>
                <a:latin typeface="Aptos" panose="020B0004020202020204" pitchFamily="34" charset="0"/>
              </a:rPr>
              <a:t> responded with retaliatory tax implementation on US products.</a:t>
            </a:r>
            <a:r>
              <a:rPr lang="en-US" sz="1600" b="0" i="0" dirty="0">
                <a:solidFill>
                  <a:srgbClr val="0C0C0C"/>
                </a:solidFill>
                <a:effectLst/>
                <a:latin typeface="Aptos" panose="020B0004020202020204" pitchFamily="34" charset="0"/>
              </a:rPr>
              <a:t> China’s Ministry of Finance, levy a 15% tax on certain types of coal and liquefied natural gas and a 10% tariff on crude oil, agricultural machinery, large-displacement cars and pickup trucks. The measures take effect on February 10.</a:t>
            </a:r>
            <a:endParaRPr lang="en-US" sz="1600" b="0" i="0" u="none" strike="noStrike" dirty="0">
              <a:effectLst/>
              <a:latin typeface="Aptos" panose="020B0004020202020204" pitchFamily="34" charset="0"/>
            </a:endParaRPr>
          </a:p>
        </p:txBody>
      </p:sp>
      <p:cxnSp>
        <p:nvCxnSpPr>
          <p:cNvPr id="2061" name="Straight Connector 2060">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3009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74F64F8-1FAB-86FE-4F90-A33D275E15E1}"/>
            </a:ext>
          </a:extLst>
        </p:cNvPr>
        <p:cNvGrpSpPr/>
        <p:nvPr/>
      </p:nvGrpSpPr>
      <p:grpSpPr>
        <a:xfrm>
          <a:off x="0" y="0"/>
          <a:ext cx="0" cy="0"/>
          <a:chOff x="0" y="0"/>
          <a:chExt cx="0" cy="0"/>
        </a:xfrm>
      </p:grpSpPr>
      <p:sp useBgFill="1">
        <p:nvSpPr>
          <p:cNvPr id="20" name="Slide Background">
            <a:extLst>
              <a:ext uri="{FF2B5EF4-FFF2-40B4-BE49-F238E27FC236}">
                <a16:creationId xmlns:a16="http://schemas.microsoft.com/office/drawing/2014/main" id="{4EBE023C-EAFD-A436-45F6-D21F18DD29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5142A6-EF6B-7716-D6E5-ECAE34F1372F}"/>
              </a:ext>
            </a:extLst>
          </p:cNvPr>
          <p:cNvSpPr>
            <a:spLocks noGrp="1"/>
          </p:cNvSpPr>
          <p:nvPr>
            <p:ph type="title"/>
          </p:nvPr>
        </p:nvSpPr>
        <p:spPr>
          <a:xfrm>
            <a:off x="761802" y="858982"/>
            <a:ext cx="3451060" cy="5152933"/>
          </a:xfrm>
        </p:spPr>
        <p:txBody>
          <a:bodyPr>
            <a:normAutofit/>
          </a:bodyPr>
          <a:lstStyle/>
          <a:p>
            <a:r>
              <a:rPr lang="en-US" b="1" dirty="0"/>
              <a:t>Pending Tariff Amendment  Updates targeted for April 1,2025</a:t>
            </a:r>
          </a:p>
        </p:txBody>
      </p:sp>
      <p:sp useBgFill="1">
        <p:nvSpPr>
          <p:cNvPr id="22" name="Rectangle 21">
            <a:extLst>
              <a:ext uri="{FF2B5EF4-FFF2-40B4-BE49-F238E27FC236}">
                <a16:creationId xmlns:a16="http://schemas.microsoft.com/office/drawing/2014/main" id="{862209E5-A866-4298-1ECE-E42647F16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B73C4425-3017-914D-307C-2A0081ACA3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5" name="Content Placeholder 2">
            <a:extLst>
              <a:ext uri="{FF2B5EF4-FFF2-40B4-BE49-F238E27FC236}">
                <a16:creationId xmlns:a16="http://schemas.microsoft.com/office/drawing/2014/main" id="{E4960174-2427-7538-4AAF-E92DEA926A5C}"/>
              </a:ext>
            </a:extLst>
          </p:cNvPr>
          <p:cNvGraphicFramePr>
            <a:graphicFrameLocks noGrp="1"/>
          </p:cNvGraphicFramePr>
          <p:nvPr>
            <p:ph idx="1"/>
            <p:extLst>
              <p:ext uri="{D42A27DB-BD31-4B8C-83A1-F6EECF244321}">
                <p14:modId xmlns:p14="http://schemas.microsoft.com/office/powerpoint/2010/main" val="630685923"/>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967DBE24-F4E7-3632-3AB2-2FEE1BC87AFE}"/>
              </a:ext>
            </a:extLst>
          </p:cNvPr>
          <p:cNvSpPr>
            <a:spLocks noGrp="1"/>
          </p:cNvSpPr>
          <p:nvPr>
            <p:ph type="ftr" sz="quarter" idx="11"/>
          </p:nvPr>
        </p:nvSpPr>
        <p:spPr/>
        <p:txBody>
          <a:bodyPr/>
          <a:lstStyle/>
          <a:p>
            <a:r>
              <a:rPr lang="en-US"/>
              <a:t>Tariffs and Trade Compliance Update </a:t>
            </a:r>
          </a:p>
        </p:txBody>
      </p:sp>
      <p:sp>
        <p:nvSpPr>
          <p:cNvPr id="6" name="Slide Number Placeholder 5">
            <a:extLst>
              <a:ext uri="{FF2B5EF4-FFF2-40B4-BE49-F238E27FC236}">
                <a16:creationId xmlns:a16="http://schemas.microsoft.com/office/drawing/2014/main" id="{C21D503B-C383-F8A4-DEE9-F0AC6042CEF3}"/>
              </a:ext>
            </a:extLst>
          </p:cNvPr>
          <p:cNvSpPr>
            <a:spLocks noGrp="1"/>
          </p:cNvSpPr>
          <p:nvPr>
            <p:ph type="sldNum" sz="quarter" idx="12"/>
          </p:nvPr>
        </p:nvSpPr>
        <p:spPr/>
        <p:txBody>
          <a:bodyPr/>
          <a:lstStyle/>
          <a:p>
            <a:fld id="{B4A918BC-4D43-4B42-B3C0-E7EBE25E6AF0}" type="slidenum">
              <a:rPr lang="en-US" smtClean="0"/>
              <a:t>5</a:t>
            </a:fld>
            <a:endParaRPr lang="en-US"/>
          </a:p>
        </p:txBody>
      </p:sp>
    </p:spTree>
    <p:extLst>
      <p:ext uri="{BB962C8B-B14F-4D97-AF65-F5344CB8AC3E}">
        <p14:creationId xmlns:p14="http://schemas.microsoft.com/office/powerpoint/2010/main" val="1198274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24D84CD-5280-4B52-B96E-8EDAA2B20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641378"/>
          </a:xfrm>
          <a:prstGeom prst="rect">
            <a:avLst/>
          </a:prstGeom>
          <a:ln>
            <a:noFill/>
          </a:ln>
          <a:effectLst>
            <a:outerShdw blurRad="114300" dist="63500" dir="5460000" sx="95000" sy="95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264E6E0-DBAD-7658-3EF8-2697C846BA0B}"/>
              </a:ext>
            </a:extLst>
          </p:cNvPr>
          <p:cNvSpPr>
            <a:spLocks noGrp="1"/>
          </p:cNvSpPr>
          <p:nvPr>
            <p:ph type="title"/>
          </p:nvPr>
        </p:nvSpPr>
        <p:spPr>
          <a:xfrm>
            <a:off x="761801" y="296712"/>
            <a:ext cx="9906199" cy="1157242"/>
          </a:xfrm>
        </p:spPr>
        <p:txBody>
          <a:bodyPr>
            <a:normAutofit/>
          </a:bodyPr>
          <a:lstStyle/>
          <a:p>
            <a:pPr algn="ctr"/>
            <a:r>
              <a:rPr lang="en-US" dirty="0"/>
              <a:t>USMCA Proposed Amendments</a:t>
            </a:r>
            <a:endParaRPr lang="en-US"/>
          </a:p>
        </p:txBody>
      </p:sp>
      <p:cxnSp>
        <p:nvCxnSpPr>
          <p:cNvPr id="13" name="Straight Connector 12">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48754102-2C0D-674C-D06F-815097E199DA}"/>
              </a:ext>
            </a:extLst>
          </p:cNvPr>
          <p:cNvGraphicFramePr>
            <a:graphicFrameLocks noGrp="1"/>
          </p:cNvGraphicFramePr>
          <p:nvPr>
            <p:ph idx="1"/>
            <p:extLst>
              <p:ext uri="{D42A27DB-BD31-4B8C-83A1-F6EECF244321}">
                <p14:modId xmlns:p14="http://schemas.microsoft.com/office/powerpoint/2010/main" val="3988443002"/>
              </p:ext>
            </p:extLst>
          </p:nvPr>
        </p:nvGraphicFramePr>
        <p:xfrm>
          <a:off x="762000" y="1929788"/>
          <a:ext cx="9906000" cy="4082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5EF7CE26-A7ED-B4E9-F776-37355DF902F2}"/>
              </a:ext>
            </a:extLst>
          </p:cNvPr>
          <p:cNvSpPr>
            <a:spLocks noGrp="1"/>
          </p:cNvSpPr>
          <p:nvPr>
            <p:ph type="ftr" sz="quarter" idx="11"/>
          </p:nvPr>
        </p:nvSpPr>
        <p:spPr/>
        <p:txBody>
          <a:bodyPr/>
          <a:lstStyle/>
          <a:p>
            <a:r>
              <a:rPr lang="en-US"/>
              <a:t>Tariffs and Trade Compliance Update </a:t>
            </a:r>
          </a:p>
        </p:txBody>
      </p:sp>
      <p:sp>
        <p:nvSpPr>
          <p:cNvPr id="6" name="Slide Number Placeholder 5">
            <a:extLst>
              <a:ext uri="{FF2B5EF4-FFF2-40B4-BE49-F238E27FC236}">
                <a16:creationId xmlns:a16="http://schemas.microsoft.com/office/drawing/2014/main" id="{98CED5CD-5B1E-4393-42E1-6957A82520F5}"/>
              </a:ext>
            </a:extLst>
          </p:cNvPr>
          <p:cNvSpPr>
            <a:spLocks noGrp="1"/>
          </p:cNvSpPr>
          <p:nvPr>
            <p:ph type="sldNum" sz="quarter" idx="12"/>
          </p:nvPr>
        </p:nvSpPr>
        <p:spPr/>
        <p:txBody>
          <a:bodyPr/>
          <a:lstStyle/>
          <a:p>
            <a:fld id="{B4A918BC-4D43-4B42-B3C0-E7EBE25E6AF0}" type="slidenum">
              <a:rPr lang="en-US" smtClean="0"/>
              <a:t>6</a:t>
            </a:fld>
            <a:endParaRPr lang="en-US"/>
          </a:p>
        </p:txBody>
      </p:sp>
    </p:spTree>
    <p:extLst>
      <p:ext uri="{BB962C8B-B14F-4D97-AF65-F5344CB8AC3E}">
        <p14:creationId xmlns:p14="http://schemas.microsoft.com/office/powerpoint/2010/main" val="571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Slide Background">
            <a:extLst>
              <a:ext uri="{FF2B5EF4-FFF2-40B4-BE49-F238E27FC236}">
                <a16:creationId xmlns:a16="http://schemas.microsoft.com/office/drawing/2014/main" id="{B65C0385-5E30-4D2E-AF9F-4639659D3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81FB66B5-0DCE-404D-B0A0-E1E48E7BB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278235"/>
            <a:ext cx="5346796" cy="4579763"/>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Section 301, Tariffs, and Chinese Trade ...">
            <a:extLst>
              <a:ext uri="{FF2B5EF4-FFF2-40B4-BE49-F238E27FC236}">
                <a16:creationId xmlns:a16="http://schemas.microsoft.com/office/drawing/2014/main" id="{5EAFA9CC-33FA-9D97-4881-985E157960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350" r="18957" b="-1"/>
          <a:stretch/>
        </p:blipFill>
        <p:spPr bwMode="auto">
          <a:xfrm>
            <a:off x="138334" y="2335924"/>
            <a:ext cx="2722198" cy="2328343"/>
          </a:xfrm>
          <a:prstGeom prst="rect">
            <a:avLst/>
          </a:prstGeom>
          <a:noFill/>
          <a:extLst>
            <a:ext uri="{909E8E84-426E-40DD-AFC4-6F175D3DCCD1}">
              <a14:hiddenFill xmlns:a14="http://schemas.microsoft.com/office/drawing/2010/main">
                <a:solidFill>
                  <a:srgbClr val="FFFFFF"/>
                </a:solidFill>
              </a14:hiddenFill>
            </a:ext>
          </a:extLst>
        </p:spPr>
      </p:pic>
      <p:sp useBgFill="1">
        <p:nvSpPr>
          <p:cNvPr id="1035" name="Rectangle 1034">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4809"/>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652CE2-91F1-3119-DDE6-9D088231D1D6}"/>
              </a:ext>
            </a:extLst>
          </p:cNvPr>
          <p:cNvSpPr>
            <a:spLocks noGrp="1"/>
          </p:cNvSpPr>
          <p:nvPr>
            <p:ph type="title"/>
          </p:nvPr>
        </p:nvSpPr>
        <p:spPr>
          <a:xfrm>
            <a:off x="761801" y="230522"/>
            <a:ext cx="9906799" cy="799140"/>
          </a:xfrm>
        </p:spPr>
        <p:txBody>
          <a:bodyPr>
            <a:normAutofit fontScale="90000"/>
          </a:bodyPr>
          <a:lstStyle/>
          <a:p>
            <a:br>
              <a:rPr lang="en-US" dirty="0"/>
            </a:br>
            <a:r>
              <a:rPr lang="en-US" dirty="0"/>
              <a:t>China 301 Amendment</a:t>
            </a:r>
          </a:p>
        </p:txBody>
      </p:sp>
      <p:cxnSp>
        <p:nvCxnSpPr>
          <p:cNvPr id="1037" name="Straight Connector 1036">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451C9C3-0631-2128-6A4A-8141792FB0EE}"/>
              </a:ext>
            </a:extLst>
          </p:cNvPr>
          <p:cNvGraphicFramePr>
            <a:graphicFrameLocks noGrp="1"/>
          </p:cNvGraphicFramePr>
          <p:nvPr>
            <p:ph idx="1"/>
            <p:extLst>
              <p:ext uri="{D42A27DB-BD31-4B8C-83A1-F6EECF244321}">
                <p14:modId xmlns:p14="http://schemas.microsoft.com/office/powerpoint/2010/main" val="415929854"/>
              </p:ext>
            </p:extLst>
          </p:nvPr>
        </p:nvGraphicFramePr>
        <p:xfrm>
          <a:off x="2998865" y="1452282"/>
          <a:ext cx="8903703" cy="51751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FC7C26F7-FEA0-8187-386E-9CD719850793}"/>
              </a:ext>
            </a:extLst>
          </p:cNvPr>
          <p:cNvSpPr>
            <a:spLocks noGrp="1"/>
          </p:cNvSpPr>
          <p:nvPr>
            <p:ph type="ftr" sz="quarter" idx="11"/>
          </p:nvPr>
        </p:nvSpPr>
        <p:spPr/>
        <p:txBody>
          <a:bodyPr/>
          <a:lstStyle/>
          <a:p>
            <a:r>
              <a:rPr lang="en-US"/>
              <a:t>Tariffs and Trade Compliance Update </a:t>
            </a:r>
          </a:p>
        </p:txBody>
      </p:sp>
      <p:sp>
        <p:nvSpPr>
          <p:cNvPr id="6" name="Slide Number Placeholder 5">
            <a:extLst>
              <a:ext uri="{FF2B5EF4-FFF2-40B4-BE49-F238E27FC236}">
                <a16:creationId xmlns:a16="http://schemas.microsoft.com/office/drawing/2014/main" id="{C0B043BA-237E-55C1-77A4-C28B8FF6BECE}"/>
              </a:ext>
            </a:extLst>
          </p:cNvPr>
          <p:cNvSpPr>
            <a:spLocks noGrp="1"/>
          </p:cNvSpPr>
          <p:nvPr>
            <p:ph type="sldNum" sz="quarter" idx="12"/>
          </p:nvPr>
        </p:nvSpPr>
        <p:spPr/>
        <p:txBody>
          <a:bodyPr/>
          <a:lstStyle/>
          <a:p>
            <a:fld id="{B4A918BC-4D43-4B42-B3C0-E7EBE25E6AF0}" type="slidenum">
              <a:rPr lang="en-US" smtClean="0"/>
              <a:t>7</a:t>
            </a:fld>
            <a:endParaRPr lang="en-US"/>
          </a:p>
        </p:txBody>
      </p:sp>
    </p:spTree>
    <p:extLst>
      <p:ext uri="{BB962C8B-B14F-4D97-AF65-F5344CB8AC3E}">
        <p14:creationId xmlns:p14="http://schemas.microsoft.com/office/powerpoint/2010/main" val="3713821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Slide Background">
            <a:extLst>
              <a:ext uri="{FF2B5EF4-FFF2-40B4-BE49-F238E27FC236}">
                <a16:creationId xmlns:a16="http://schemas.microsoft.com/office/drawing/2014/main" id="{B65C0385-5E30-4D2E-AF9F-4639659D3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1FB66B5-0DCE-404D-B0A0-E1E48E7BB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278235"/>
            <a:ext cx="5346796" cy="4579763"/>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Calculator, pen, compass, money and a paper with graphs printed on it">
            <a:extLst>
              <a:ext uri="{FF2B5EF4-FFF2-40B4-BE49-F238E27FC236}">
                <a16:creationId xmlns:a16="http://schemas.microsoft.com/office/drawing/2014/main" id="{A3265EAD-E9B2-2067-0BC5-5F6CFF0CD29B}"/>
              </a:ext>
            </a:extLst>
          </p:cNvPr>
          <p:cNvPicPr>
            <a:picLocks noChangeAspect="1"/>
          </p:cNvPicPr>
          <p:nvPr/>
        </p:nvPicPr>
        <p:blipFill>
          <a:blip r:embed="rId2"/>
          <a:srcRect l="16492" r="13067" b="1"/>
          <a:stretch/>
        </p:blipFill>
        <p:spPr>
          <a:xfrm>
            <a:off x="-76819" y="2278233"/>
            <a:ext cx="2671300" cy="2284809"/>
          </a:xfrm>
          <a:prstGeom prst="rect">
            <a:avLst/>
          </a:prstGeom>
        </p:spPr>
      </p:pic>
      <p:sp useBgFill="1">
        <p:nvSpPr>
          <p:cNvPr id="24" name="Rectangle 23">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4809"/>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2B81E9E-A48A-10FD-94C4-B50A01CC5397}"/>
              </a:ext>
            </a:extLst>
          </p:cNvPr>
          <p:cNvSpPr>
            <a:spLocks noGrp="1"/>
          </p:cNvSpPr>
          <p:nvPr>
            <p:ph type="title"/>
          </p:nvPr>
        </p:nvSpPr>
        <p:spPr>
          <a:xfrm>
            <a:off x="761801" y="858983"/>
            <a:ext cx="9906799" cy="1161594"/>
          </a:xfrm>
        </p:spPr>
        <p:txBody>
          <a:bodyPr>
            <a:normAutofit/>
          </a:bodyPr>
          <a:lstStyle/>
          <a:p>
            <a:r>
              <a:rPr lang="en-US" dirty="0"/>
              <a:t>Universal Tax Implementation Overview</a:t>
            </a:r>
          </a:p>
        </p:txBody>
      </p:sp>
      <p:sp>
        <p:nvSpPr>
          <p:cNvPr id="3" name="Content Placeholder 2">
            <a:extLst>
              <a:ext uri="{FF2B5EF4-FFF2-40B4-BE49-F238E27FC236}">
                <a16:creationId xmlns:a16="http://schemas.microsoft.com/office/drawing/2014/main" id="{7498A85A-308D-2A17-C2A8-4B58B8C7C02E}"/>
              </a:ext>
            </a:extLst>
          </p:cNvPr>
          <p:cNvSpPr>
            <a:spLocks noGrp="1"/>
          </p:cNvSpPr>
          <p:nvPr>
            <p:ph idx="1"/>
          </p:nvPr>
        </p:nvSpPr>
        <p:spPr>
          <a:xfrm>
            <a:off x="2594482" y="2627938"/>
            <a:ext cx="8754834" cy="3612141"/>
          </a:xfrm>
        </p:spPr>
        <p:txBody>
          <a:bodyPr anchor="ctr">
            <a:noAutofit/>
          </a:bodyPr>
          <a:lstStyle/>
          <a:p>
            <a:pPr>
              <a:lnSpc>
                <a:spcPct val="100000"/>
              </a:lnSpc>
            </a:pPr>
            <a:r>
              <a:rPr lang="en-US" sz="2000" dirty="0"/>
              <a:t>The Trump Administration has reiterated a plan to impose an across-the-board tax for all non-US produced goods on a scale from 10%-20%.</a:t>
            </a:r>
          </a:p>
          <a:p>
            <a:pPr>
              <a:lnSpc>
                <a:spcPct val="100000"/>
              </a:lnSpc>
            </a:pPr>
            <a:r>
              <a:rPr lang="en-US" sz="2000" dirty="0"/>
              <a:t>There is a general- consensus from government contacts that the universal tax range will end up at 10% for all countries due on the value of the imported products.</a:t>
            </a:r>
          </a:p>
          <a:p>
            <a:pPr>
              <a:lnSpc>
                <a:spcPct val="100000"/>
              </a:lnSpc>
            </a:pPr>
            <a:r>
              <a:rPr lang="en-US" sz="2000" dirty="0"/>
              <a:t>Existing privileges of duty-free entry on the ad valorem tax will remain in place however the universal tax will be implemented under a separate code identifier and due regardless of existing duty-free privileges as it is considered not to be duty tax but rather a universal tax similar to global Value Added Tax (VAT) structures.</a:t>
            </a:r>
          </a:p>
          <a:p>
            <a:pPr>
              <a:lnSpc>
                <a:spcPct val="100000"/>
              </a:lnSpc>
            </a:pPr>
            <a:endParaRPr lang="en-US" sz="2000" dirty="0"/>
          </a:p>
          <a:p>
            <a:pPr>
              <a:lnSpc>
                <a:spcPct val="100000"/>
              </a:lnSpc>
            </a:pPr>
            <a:r>
              <a:rPr lang="en-US" sz="2000" dirty="0"/>
              <a:t> </a:t>
            </a:r>
          </a:p>
        </p:txBody>
      </p:sp>
      <p:cxnSp>
        <p:nvCxnSpPr>
          <p:cNvPr id="26" name="Straight Connector 25">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1D4BDC98-5A53-01FB-93B9-2AE0CD55138C}"/>
              </a:ext>
            </a:extLst>
          </p:cNvPr>
          <p:cNvSpPr>
            <a:spLocks noGrp="1"/>
          </p:cNvSpPr>
          <p:nvPr>
            <p:ph type="ftr" sz="quarter" idx="11"/>
          </p:nvPr>
        </p:nvSpPr>
        <p:spPr/>
        <p:txBody>
          <a:bodyPr/>
          <a:lstStyle/>
          <a:p>
            <a:r>
              <a:rPr lang="en-US"/>
              <a:t>Tariffs and Trade Compliance Update </a:t>
            </a:r>
          </a:p>
        </p:txBody>
      </p:sp>
      <p:sp>
        <p:nvSpPr>
          <p:cNvPr id="6" name="Slide Number Placeholder 5">
            <a:extLst>
              <a:ext uri="{FF2B5EF4-FFF2-40B4-BE49-F238E27FC236}">
                <a16:creationId xmlns:a16="http://schemas.microsoft.com/office/drawing/2014/main" id="{443A513B-E051-8076-67B8-C10BC0D52C41}"/>
              </a:ext>
            </a:extLst>
          </p:cNvPr>
          <p:cNvSpPr>
            <a:spLocks noGrp="1"/>
          </p:cNvSpPr>
          <p:nvPr>
            <p:ph type="sldNum" sz="quarter" idx="12"/>
          </p:nvPr>
        </p:nvSpPr>
        <p:spPr/>
        <p:txBody>
          <a:bodyPr/>
          <a:lstStyle/>
          <a:p>
            <a:fld id="{B4A918BC-4D43-4B42-B3C0-E7EBE25E6AF0}" type="slidenum">
              <a:rPr lang="en-US" smtClean="0"/>
              <a:t>8</a:t>
            </a:fld>
            <a:endParaRPr lang="en-US"/>
          </a:p>
        </p:txBody>
      </p:sp>
    </p:spTree>
    <p:extLst>
      <p:ext uri="{BB962C8B-B14F-4D97-AF65-F5344CB8AC3E}">
        <p14:creationId xmlns:p14="http://schemas.microsoft.com/office/powerpoint/2010/main" val="141420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024965-FECD-20DB-6F81-9C108A2A87A6}"/>
              </a:ext>
            </a:extLst>
          </p:cNvPr>
          <p:cNvSpPr>
            <a:spLocks noGrp="1"/>
          </p:cNvSpPr>
          <p:nvPr>
            <p:ph type="title"/>
          </p:nvPr>
        </p:nvSpPr>
        <p:spPr>
          <a:xfrm>
            <a:off x="761802" y="858982"/>
            <a:ext cx="3451060" cy="5152933"/>
          </a:xfrm>
        </p:spPr>
        <p:txBody>
          <a:bodyPr>
            <a:normAutofit/>
          </a:bodyPr>
          <a:lstStyle/>
          <a:p>
            <a:r>
              <a:rPr lang="en-US" dirty="0"/>
              <a:t>External Revenue Service</a:t>
            </a:r>
          </a:p>
        </p:txBody>
      </p:sp>
      <p:sp useBgFill="1">
        <p:nvSpPr>
          <p:cNvPr id="11" name="Rectangle 10">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F9118D4-5123-853C-B881-2CB2F936FB01}"/>
              </a:ext>
            </a:extLst>
          </p:cNvPr>
          <p:cNvGraphicFramePr>
            <a:graphicFrameLocks noGrp="1"/>
          </p:cNvGraphicFramePr>
          <p:nvPr>
            <p:ph idx="1"/>
            <p:extLst>
              <p:ext uri="{D42A27DB-BD31-4B8C-83A1-F6EECF244321}">
                <p14:modId xmlns:p14="http://schemas.microsoft.com/office/powerpoint/2010/main" val="4066116287"/>
              </p:ext>
            </p:extLst>
          </p:nvPr>
        </p:nvGraphicFramePr>
        <p:xfrm>
          <a:off x="3365607" y="617921"/>
          <a:ext cx="8621485" cy="56221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33DE0699-D3E8-0B17-AC51-552859452699}"/>
              </a:ext>
            </a:extLst>
          </p:cNvPr>
          <p:cNvSpPr>
            <a:spLocks noGrp="1"/>
          </p:cNvSpPr>
          <p:nvPr>
            <p:ph type="ftr" sz="quarter" idx="11"/>
          </p:nvPr>
        </p:nvSpPr>
        <p:spPr/>
        <p:txBody>
          <a:bodyPr/>
          <a:lstStyle/>
          <a:p>
            <a:r>
              <a:rPr lang="en-US"/>
              <a:t>Tariffs and Trade Compliance Update </a:t>
            </a:r>
          </a:p>
        </p:txBody>
      </p:sp>
      <p:sp>
        <p:nvSpPr>
          <p:cNvPr id="6" name="Slide Number Placeholder 5">
            <a:extLst>
              <a:ext uri="{FF2B5EF4-FFF2-40B4-BE49-F238E27FC236}">
                <a16:creationId xmlns:a16="http://schemas.microsoft.com/office/drawing/2014/main" id="{CE6864A5-7061-E955-FA6C-49484C83DACB}"/>
              </a:ext>
            </a:extLst>
          </p:cNvPr>
          <p:cNvSpPr>
            <a:spLocks noGrp="1"/>
          </p:cNvSpPr>
          <p:nvPr>
            <p:ph type="sldNum" sz="quarter" idx="12"/>
          </p:nvPr>
        </p:nvSpPr>
        <p:spPr/>
        <p:txBody>
          <a:bodyPr/>
          <a:lstStyle/>
          <a:p>
            <a:fld id="{B4A918BC-4D43-4B42-B3C0-E7EBE25E6AF0}" type="slidenum">
              <a:rPr lang="en-US" smtClean="0"/>
              <a:t>9</a:t>
            </a:fld>
            <a:endParaRPr lang="en-US"/>
          </a:p>
        </p:txBody>
      </p:sp>
    </p:spTree>
    <p:extLst>
      <p:ext uri="{BB962C8B-B14F-4D97-AF65-F5344CB8AC3E}">
        <p14:creationId xmlns:p14="http://schemas.microsoft.com/office/powerpoint/2010/main" val="1349053118"/>
      </p:ext>
    </p:extLst>
  </p:cSld>
  <p:clrMapOvr>
    <a:masterClrMapping/>
  </p:clrMapOvr>
</p:sld>
</file>

<file path=ppt/theme/theme1.xml><?xml version="1.0" encoding="utf-8"?>
<a:theme xmlns:a="http://schemas.openxmlformats.org/drawingml/2006/main" name="BevelVTI">
  <a:themeElements>
    <a:clrScheme name="AnalogousFromLightSeedRightStep">
      <a:dk1>
        <a:srgbClr val="000000"/>
      </a:dk1>
      <a:lt1>
        <a:srgbClr val="FFFFFF"/>
      </a:lt1>
      <a:dk2>
        <a:srgbClr val="243141"/>
      </a:dk2>
      <a:lt2>
        <a:srgbClr val="E2E3E8"/>
      </a:lt2>
      <a:accent1>
        <a:srgbClr val="AAA180"/>
      </a:accent1>
      <a:accent2>
        <a:srgbClr val="9CA671"/>
      </a:accent2>
      <a:accent3>
        <a:srgbClr val="8FA880"/>
      </a:accent3>
      <a:accent4>
        <a:srgbClr val="76AD78"/>
      </a:accent4>
      <a:accent5>
        <a:srgbClr val="81AB94"/>
      </a:accent5>
      <a:accent6>
        <a:srgbClr val="74AAA2"/>
      </a:accent6>
      <a:hlink>
        <a:srgbClr val="6978AE"/>
      </a:hlink>
      <a:folHlink>
        <a:srgbClr val="7F7F7F"/>
      </a:folHlink>
    </a:clrScheme>
    <a:fontScheme name="Custom 53">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velVTI" id="{C9E5F598-602B-46C1-AA16-073CEB959654}" vid="{2AE1FD39-65AD-4D34-93E9-C7019D0ECB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1548</TotalTime>
  <Words>1361</Words>
  <Application>Microsoft Office PowerPoint</Application>
  <PresentationFormat>Widescreen</PresentationFormat>
  <Paragraphs>91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Bierstadt</vt:lpstr>
      <vt:lpstr>nyt-imperial</vt:lpstr>
      <vt:lpstr>Univers</vt:lpstr>
      <vt:lpstr>BevelVTI</vt:lpstr>
      <vt:lpstr>New Tariffs Regarding US Imports Update</vt:lpstr>
      <vt:lpstr>New Tariffs Update Announcement</vt:lpstr>
      <vt:lpstr>New Tax Explanations</vt:lpstr>
      <vt:lpstr>Retaliation Actions of Targeted Countries</vt:lpstr>
      <vt:lpstr>Pending Tariff Amendment  Updates targeted for April 1,2025</vt:lpstr>
      <vt:lpstr>USMCA Proposed Amendments</vt:lpstr>
      <vt:lpstr> China 301 Amendment</vt:lpstr>
      <vt:lpstr>Universal Tax Implementation Overview</vt:lpstr>
      <vt:lpstr>External Revenue Service</vt:lpstr>
      <vt:lpstr>The Progression of Change</vt:lpstr>
      <vt:lpstr>Industry Strategy Response to New Tariff </vt:lpstr>
      <vt:lpstr>Contact us 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Rennie Alston</dc:creator>
  <cp:lastModifiedBy>Rennie Alston</cp:lastModifiedBy>
  <cp:revision>13</cp:revision>
  <dcterms:created xsi:type="dcterms:W3CDTF">2025-01-17T16:58:28Z</dcterms:created>
  <dcterms:modified xsi:type="dcterms:W3CDTF">2025-02-06T03:36:13Z</dcterms:modified>
</cp:coreProperties>
</file>